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4"/>
  </p:notesMasterIdLst>
  <p:sldIdLst>
    <p:sldId id="289" r:id="rId2"/>
    <p:sldId id="259" r:id="rId3"/>
    <p:sldId id="257" r:id="rId4"/>
    <p:sldId id="290" r:id="rId5"/>
    <p:sldId id="336" r:id="rId6"/>
    <p:sldId id="260" r:id="rId7"/>
    <p:sldId id="265" r:id="rId8"/>
    <p:sldId id="294" r:id="rId9"/>
    <p:sldId id="264" r:id="rId10"/>
    <p:sldId id="333" r:id="rId11"/>
    <p:sldId id="334" r:id="rId12"/>
    <p:sldId id="262" r:id="rId13"/>
    <p:sldId id="266" r:id="rId14"/>
    <p:sldId id="277" r:id="rId15"/>
    <p:sldId id="307" r:id="rId16"/>
    <p:sldId id="332" r:id="rId17"/>
    <p:sldId id="331" r:id="rId18"/>
    <p:sldId id="330" r:id="rId19"/>
    <p:sldId id="310" r:id="rId20"/>
    <p:sldId id="311" r:id="rId21"/>
    <p:sldId id="323" r:id="rId22"/>
    <p:sldId id="319" r:id="rId23"/>
    <p:sldId id="324" r:id="rId24"/>
    <p:sldId id="320" r:id="rId25"/>
    <p:sldId id="325" r:id="rId26"/>
    <p:sldId id="321" r:id="rId27"/>
    <p:sldId id="322" r:id="rId28"/>
    <p:sldId id="312" r:id="rId29"/>
    <p:sldId id="303" r:id="rId30"/>
    <p:sldId id="304" r:id="rId31"/>
    <p:sldId id="305" r:id="rId32"/>
    <p:sldId id="306" r:id="rId33"/>
    <p:sldId id="318" r:id="rId34"/>
    <p:sldId id="313" r:id="rId35"/>
    <p:sldId id="316" r:id="rId36"/>
    <p:sldId id="273" r:id="rId37"/>
    <p:sldId id="272" r:id="rId38"/>
    <p:sldId id="326" r:id="rId39"/>
    <p:sldId id="276" r:id="rId40"/>
    <p:sldId id="315" r:id="rId41"/>
    <p:sldId id="317" r:id="rId42"/>
    <p:sldId id="270" r:id="rId43"/>
    <p:sldId id="284" r:id="rId44"/>
    <p:sldId id="269" r:id="rId45"/>
    <p:sldId id="279" r:id="rId46"/>
    <p:sldId id="271" r:id="rId47"/>
    <p:sldId id="278" r:id="rId48"/>
    <p:sldId id="297" r:id="rId49"/>
    <p:sldId id="300" r:id="rId50"/>
    <p:sldId id="281" r:id="rId51"/>
    <p:sldId id="328" r:id="rId52"/>
    <p:sldId id="327" r:id="rId53"/>
    <p:sldId id="283" r:id="rId54"/>
    <p:sldId id="285" r:id="rId55"/>
    <p:sldId id="286" r:id="rId56"/>
    <p:sldId id="298" r:id="rId57"/>
    <p:sldId id="309" r:id="rId58"/>
    <p:sldId id="301" r:id="rId59"/>
    <p:sldId id="299" r:id="rId60"/>
    <p:sldId id="335" r:id="rId61"/>
    <p:sldId id="302" r:id="rId62"/>
    <p:sldId id="288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CDCD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46" autoAdjust="0"/>
    <p:restoredTop sz="94660"/>
  </p:normalViewPr>
  <p:slideViewPr>
    <p:cSldViewPr snapToGrid="0">
      <p:cViewPr>
        <p:scale>
          <a:sx n="123" d="100"/>
          <a:sy n="123" d="100"/>
        </p:scale>
        <p:origin x="2088" y="1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60FABD-B657-4537-8D23-A31876246E87}" type="datetimeFigureOut">
              <a:rPr lang="en-US" smtClean="0"/>
              <a:t>3/27/18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E41CED-0870-440F-A1B5-EE0D20F2B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54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683C9CD-37C6-4B53-B210-CC8F66F90493}" type="datetime8">
              <a:rPr lang="en-US" smtClean="0"/>
              <a:t>3/27/18 2:27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559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1960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031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501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765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3088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258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7424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482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38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398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852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243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8057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496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2105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3860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72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84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4717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7201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068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9118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8596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3243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09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101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308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681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2504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946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3150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926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683C9CD-37C6-4B53-B210-CC8F66F90493}" type="datetime8">
              <a:rPr lang="en-US" smtClean="0"/>
              <a:t>3/27/18 2:27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25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30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31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449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61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8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41CED-0870-440F-A1B5-EE0D20F2BAD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48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FF08-7D77-4C55-91F8-DBE055A05E8D}" type="datetimeFigureOut">
              <a:rPr lang="en-US" smtClean="0"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2BBD1-DD75-4B8D-956E-DE7F2EB0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835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FF08-7D77-4C55-91F8-DBE055A05E8D}" type="datetimeFigureOut">
              <a:rPr lang="en-US" smtClean="0"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2BBD1-DD75-4B8D-956E-DE7F2EB0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625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FF08-7D77-4C55-91F8-DBE055A05E8D}" type="datetimeFigureOut">
              <a:rPr lang="en-US" smtClean="0"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2BBD1-DD75-4B8D-956E-DE7F2EB0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872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</p:spTree>
    <p:extLst>
      <p:ext uri="{BB962C8B-B14F-4D97-AF65-F5344CB8AC3E}">
        <p14:creationId xmlns:p14="http://schemas.microsoft.com/office/powerpoint/2010/main" val="1845686576"/>
      </p:ext>
    </p:extLst>
  </p:cSld>
  <p:clrMapOvr>
    <a:masterClrMapping/>
  </p:clrMapOvr>
  <p:transition spd="med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035179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1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1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11527229-DBED-4F7D-9D9A-03EC2258F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612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FF08-7D77-4C55-91F8-DBE055A05E8D}" type="datetimeFigureOut">
              <a:rPr lang="en-US" smtClean="0"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2BBD1-DD75-4B8D-956E-DE7F2EB0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361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FF08-7D77-4C55-91F8-DBE055A05E8D}" type="datetimeFigureOut">
              <a:rPr lang="en-US" smtClean="0"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2BBD1-DD75-4B8D-956E-DE7F2EB0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18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FF08-7D77-4C55-91F8-DBE055A05E8D}" type="datetimeFigureOut">
              <a:rPr lang="en-US" smtClean="0"/>
              <a:t>3/27/18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2BBD1-DD75-4B8D-956E-DE7F2EB0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116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FF08-7D77-4C55-91F8-DBE055A05E8D}" type="datetimeFigureOut">
              <a:rPr lang="en-US" smtClean="0"/>
              <a:t>3/27/18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2BBD1-DD75-4B8D-956E-DE7F2EB0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463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FF08-7D77-4C55-91F8-DBE055A05E8D}" type="datetimeFigureOut">
              <a:rPr lang="en-US" smtClean="0"/>
              <a:t>3/27/18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2BBD1-DD75-4B8D-956E-DE7F2EB0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814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FF08-7D77-4C55-91F8-DBE055A05E8D}" type="datetimeFigureOut">
              <a:rPr lang="en-US" smtClean="0"/>
              <a:t>3/27/18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2BBD1-DD75-4B8D-956E-DE7F2EB0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271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FF08-7D77-4C55-91F8-DBE055A05E8D}" type="datetimeFigureOut">
              <a:rPr lang="en-US" smtClean="0"/>
              <a:t>3/27/18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2BBD1-DD75-4B8D-956E-DE7F2EB0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475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FF08-7D77-4C55-91F8-DBE055A05E8D}" type="datetimeFigureOut">
              <a:rPr lang="en-US" smtClean="0"/>
              <a:t>3/27/18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2BBD1-DD75-4B8D-956E-DE7F2EB0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233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5FF08-7D77-4C55-91F8-DBE055A05E8D}" type="datetimeFigureOut">
              <a:rPr lang="en-US" smtClean="0"/>
              <a:t>3/27/18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2BBD1-DD75-4B8D-956E-DE7F2EB02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724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casati/cloud-openbsd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casati/ports-azure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Cross-Cloud Connectivity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3962400"/>
            <a:ext cx="9144000" cy="55399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Diego </a:t>
            </a:r>
            <a:r>
              <a:rPr lang="en-US" dirty="0" err="1">
                <a:solidFill>
                  <a:schemeClr val="bg1"/>
                </a:solidFill>
              </a:rPr>
              <a:t>Casati</a:t>
            </a:r>
            <a:r>
              <a:rPr lang="en-US" dirty="0">
                <a:solidFill>
                  <a:schemeClr val="bg1"/>
                </a:solidFill>
              </a:rPr>
              <a:t> – Senior Software Engineer</a:t>
            </a:r>
          </a:p>
          <a:p>
            <a:r>
              <a:rPr lang="en-US" dirty="0">
                <a:solidFill>
                  <a:schemeClr val="bg1"/>
                </a:solidFill>
              </a:rPr>
              <a:t>Commercial Software Engineering</a:t>
            </a:r>
          </a:p>
        </p:txBody>
      </p:sp>
    </p:spTree>
    <p:extLst>
      <p:ext uri="{BB962C8B-B14F-4D97-AF65-F5344CB8AC3E}">
        <p14:creationId xmlns:p14="http://schemas.microsoft.com/office/powerpoint/2010/main" val="111628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9192-72C3-EC45-AFD2-01A83F6CA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CF967-B6B5-8145-A35B-5D95D8666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727" y="2906279"/>
            <a:ext cx="6341918" cy="81366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(1) </a:t>
            </a:r>
            <a:r>
              <a:rPr lang="en-US" b="1" dirty="0">
                <a:solidFill>
                  <a:srgbClr val="FF0000"/>
                </a:solidFill>
              </a:rPr>
              <a:t>migrate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or have their workload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3D4004-21D2-3946-9A5C-881A15FD4D20}"/>
              </a:ext>
            </a:extLst>
          </p:cNvPr>
          <p:cNvSpPr txBox="1">
            <a:spLocks/>
          </p:cNvSpPr>
          <p:nvPr/>
        </p:nvSpPr>
        <p:spPr>
          <a:xfrm>
            <a:off x="6380018" y="1978025"/>
            <a:ext cx="5126182" cy="2469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For replication (e.g.: backup)</a:t>
            </a:r>
          </a:p>
          <a:p>
            <a:r>
              <a:rPr lang="en-CA" dirty="0"/>
              <a:t>To comply with a scheduled downtime (e.g.: keep a service running by moving data between Data Centers)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4E657AC0-F3F1-8040-9794-E7D40B9A5E4D}"/>
              </a:ext>
            </a:extLst>
          </p:cNvPr>
          <p:cNvSpPr/>
          <p:nvPr/>
        </p:nvSpPr>
        <p:spPr>
          <a:xfrm>
            <a:off x="5901716" y="1690688"/>
            <a:ext cx="478302" cy="2948784"/>
          </a:xfrm>
          <a:prstGeom prst="leftBrace">
            <a:avLst>
              <a:gd name="adj1" fmla="val 121301"/>
              <a:gd name="adj2" fmla="val 50000"/>
            </a:avLst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068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9192-72C3-EC45-AFD2-01A83F6CA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CF967-B6B5-8145-A35B-5D95D8666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88133"/>
            <a:ext cx="4378036" cy="55389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(2) </a:t>
            </a:r>
            <a:r>
              <a:rPr lang="en-US" b="1" dirty="0">
                <a:solidFill>
                  <a:srgbClr val="FF0000"/>
                </a:solidFill>
              </a:rPr>
              <a:t>spanning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two clouds</a:t>
            </a:r>
            <a:endParaRPr lang="en-US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3D3691D2-11A4-D646-8E31-D575E49A36A9}"/>
              </a:ext>
            </a:extLst>
          </p:cNvPr>
          <p:cNvSpPr/>
          <p:nvPr/>
        </p:nvSpPr>
        <p:spPr>
          <a:xfrm>
            <a:off x="5901716" y="1690688"/>
            <a:ext cx="478302" cy="2948784"/>
          </a:xfrm>
          <a:prstGeom prst="leftBrace">
            <a:avLst>
              <a:gd name="adj1" fmla="val 121301"/>
              <a:gd name="adj2" fmla="val 50000"/>
            </a:avLst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15E21BE-4DBC-A04D-9667-B24DDF05A38B}"/>
              </a:ext>
            </a:extLst>
          </p:cNvPr>
          <p:cNvSpPr txBox="1">
            <a:spLocks/>
          </p:cNvSpPr>
          <p:nvPr/>
        </p:nvSpPr>
        <p:spPr>
          <a:xfrm>
            <a:off x="6380018" y="1978025"/>
            <a:ext cx="5126182" cy="2469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To increased </a:t>
            </a:r>
            <a:r>
              <a:rPr lang="en-CA" dirty="0">
                <a:solidFill>
                  <a:srgbClr val="FF0000"/>
                </a:solidFill>
              </a:rPr>
              <a:t>availability</a:t>
            </a:r>
          </a:p>
          <a:p>
            <a:r>
              <a:rPr lang="en-CA" dirty="0"/>
              <a:t>To provide load balancing</a:t>
            </a:r>
          </a:p>
          <a:p>
            <a:r>
              <a:rPr lang="en-CA" dirty="0"/>
              <a:t>To connect to an existing Data Center (e.g.: on premise)</a:t>
            </a:r>
          </a:p>
        </p:txBody>
      </p:sp>
    </p:spTree>
    <p:extLst>
      <p:ext uri="{BB962C8B-B14F-4D97-AF65-F5344CB8AC3E}">
        <p14:creationId xmlns:p14="http://schemas.microsoft.com/office/powerpoint/2010/main" val="337117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7CBC4-E609-4315-8367-3B98CB12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AWS</a:t>
            </a:r>
            <a:b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Azure</a:t>
            </a:r>
            <a:endParaRPr lang="en-US" sz="54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C3543C-823D-4B05-B33C-2FFEE1053FBF}"/>
              </a:ext>
            </a:extLst>
          </p:cNvPr>
          <p:cNvSpPr/>
          <p:nvPr/>
        </p:nvSpPr>
        <p:spPr>
          <a:xfrm>
            <a:off x="1157737" y="2944605"/>
            <a:ext cx="238667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Where?</a:t>
            </a:r>
          </a:p>
        </p:txBody>
      </p:sp>
    </p:spTree>
    <p:extLst>
      <p:ext uri="{BB962C8B-B14F-4D97-AF65-F5344CB8AC3E}">
        <p14:creationId xmlns:p14="http://schemas.microsoft.com/office/powerpoint/2010/main" val="1435866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7CBC4-E609-4315-8367-3B98CB12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7" y="965199"/>
            <a:ext cx="7367331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site-to-site </a:t>
            </a:r>
            <a:r>
              <a:rPr lang="en-US" sz="5400" b="1" dirty="0">
                <a:solidFill>
                  <a:srgbClr val="FF0000"/>
                </a:solidFill>
              </a:rPr>
              <a:t>VPN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between the clouds using </a:t>
            </a:r>
            <a:r>
              <a:rPr lang="en-US" sz="5400" dirty="0">
                <a:solidFill>
                  <a:srgbClr val="FF0000"/>
                </a:solidFill>
              </a:rPr>
              <a:t>open source </a:t>
            </a:r>
            <a:r>
              <a:rPr lang="en-US" sz="5400" dirty="0"/>
              <a:t>components</a:t>
            </a:r>
            <a:b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sz="54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C3543C-823D-4B05-B33C-2FFEE1053FBF}"/>
              </a:ext>
            </a:extLst>
          </p:cNvPr>
          <p:cNvSpPr/>
          <p:nvPr/>
        </p:nvSpPr>
        <p:spPr>
          <a:xfrm>
            <a:off x="1157737" y="2944605"/>
            <a:ext cx="177465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3743645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3ABDDD-3286-4940-9093-4E122EBE1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847326"/>
            <a:ext cx="10905066" cy="4050001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9AE53B7-46C2-4DD5-8B70-6411C5652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END-TO-END TOPOLOGY - NETWORK</a:t>
            </a:r>
          </a:p>
        </p:txBody>
      </p:sp>
    </p:spTree>
    <p:extLst>
      <p:ext uri="{BB962C8B-B14F-4D97-AF65-F5344CB8AC3E}">
        <p14:creationId xmlns:p14="http://schemas.microsoft.com/office/powerpoint/2010/main" val="2884450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A979C2-485B-694E-A4CE-FBB6B255E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904" y="0"/>
            <a:ext cx="8615680" cy="646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0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AE53B7-46C2-4DD5-8B70-6411C5652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Common V</a:t>
            </a:r>
            <a:r>
              <a:rPr lang="en-US" sz="3200" kern="1200" dirty="0">
                <a:latin typeface="+mj-lt"/>
                <a:ea typeface="+mj-ea"/>
                <a:cs typeface="+mj-cs"/>
              </a:rPr>
              <a:t>ocabulary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479D349-94E3-804C-AB1D-520C01F13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243053"/>
              </p:ext>
            </p:extLst>
          </p:nvPr>
        </p:nvGraphicFramePr>
        <p:xfrm>
          <a:off x="556532" y="1998358"/>
          <a:ext cx="10696823" cy="3261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9859">
                  <a:extLst>
                    <a:ext uri="{9D8B030D-6E8A-4147-A177-3AD203B41FA5}">
                      <a16:colId xmlns:a16="http://schemas.microsoft.com/office/drawing/2014/main" val="602728704"/>
                    </a:ext>
                  </a:extLst>
                </a:gridCol>
                <a:gridCol w="8956964">
                  <a:extLst>
                    <a:ext uri="{9D8B030D-6E8A-4147-A177-3AD203B41FA5}">
                      <a16:colId xmlns:a16="http://schemas.microsoft.com/office/drawing/2014/main" val="1455607272"/>
                    </a:ext>
                  </a:extLst>
                </a:gridCol>
              </a:tblGrid>
              <a:tr h="436173">
                <a:tc>
                  <a:txBody>
                    <a:bodyPr/>
                    <a:lstStyle/>
                    <a:p>
                      <a:r>
                        <a:rPr lang="en-US" sz="2800" dirty="0"/>
                        <a:t>Acronym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Explanation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352942"/>
                  </a:ext>
                </a:extLst>
              </a:tr>
              <a:tr h="436173">
                <a:tc>
                  <a:txBody>
                    <a:bodyPr/>
                    <a:lstStyle/>
                    <a:p>
                      <a:r>
                        <a:rPr lang="en-US" sz="2800" dirty="0" err="1"/>
                        <a:t>Jumpbox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jump server is a </a:t>
                      </a:r>
                      <a:r>
                        <a:rPr lang="en-CA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hardened</a:t>
                      </a: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and monitored device that spans two dissimilar security zones and provides a controlled means of access between them. 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343970"/>
                  </a:ext>
                </a:extLst>
              </a:tr>
              <a:tr h="662205">
                <a:tc>
                  <a:txBody>
                    <a:bodyPr/>
                    <a:lstStyle/>
                    <a:p>
                      <a:r>
                        <a:rPr lang="en-US" sz="2800" dirty="0"/>
                        <a:t>VPN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 </a:t>
                      </a:r>
                      <a:r>
                        <a:rPr lang="en-CA" sz="24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virtual private network</a:t>
                      </a:r>
                      <a:r>
                        <a:rPr lang="en-CA" sz="2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</a:t>
                      </a:r>
                      <a:r>
                        <a:rPr lang="en-CA" sz="24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VPN</a:t>
                      </a:r>
                      <a:r>
                        <a:rPr lang="en-CA" sz="24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extends a </a:t>
                      </a:r>
                      <a:r>
                        <a:rPr lang="en-CA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private network</a:t>
                      </a: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across a public network, and enables users to send and receive data across shared or public networks as if their computing devices were directly connected to the private network.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550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0980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6857A4-1452-4FB1-90E6-C6825178E8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575"/>
          <a:stretch/>
        </p:blipFill>
        <p:spPr>
          <a:xfrm>
            <a:off x="24417" y="1675226"/>
            <a:ext cx="5262147" cy="496174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9AE53B7-46C2-4DD5-8B70-6411C5652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AWS Vocabulary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E9FF72-80CD-48AE-8130-B6DC827BFEE4}"/>
              </a:ext>
            </a:extLst>
          </p:cNvPr>
          <p:cNvCxnSpPr>
            <a:cxnSpLocks/>
          </p:cNvCxnSpPr>
          <p:nvPr/>
        </p:nvCxnSpPr>
        <p:spPr>
          <a:xfrm>
            <a:off x="5740736" y="1998358"/>
            <a:ext cx="0" cy="4329772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479D349-94E3-804C-AB1D-520C01F13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557052"/>
              </p:ext>
            </p:extLst>
          </p:nvPr>
        </p:nvGraphicFramePr>
        <p:xfrm>
          <a:off x="5912427" y="1998358"/>
          <a:ext cx="6151418" cy="384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187">
                  <a:extLst>
                    <a:ext uri="{9D8B030D-6E8A-4147-A177-3AD203B41FA5}">
                      <a16:colId xmlns:a16="http://schemas.microsoft.com/office/drawing/2014/main" val="602728704"/>
                    </a:ext>
                  </a:extLst>
                </a:gridCol>
                <a:gridCol w="3771231">
                  <a:extLst>
                    <a:ext uri="{9D8B030D-6E8A-4147-A177-3AD203B41FA5}">
                      <a16:colId xmlns:a16="http://schemas.microsoft.com/office/drawing/2014/main" val="1455607272"/>
                    </a:ext>
                  </a:extLst>
                </a:gridCol>
              </a:tblGrid>
              <a:tr h="436173">
                <a:tc>
                  <a:txBody>
                    <a:bodyPr/>
                    <a:lstStyle/>
                    <a:p>
                      <a:r>
                        <a:rPr lang="en-US" sz="2800" dirty="0"/>
                        <a:t>Acronym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Explanation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352942"/>
                  </a:ext>
                </a:extLst>
              </a:tr>
              <a:tr h="436173">
                <a:tc>
                  <a:txBody>
                    <a:bodyPr/>
                    <a:lstStyle/>
                    <a:p>
                      <a:r>
                        <a:rPr lang="en-US" sz="2800" dirty="0"/>
                        <a:t>VPC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 </a:t>
                      </a:r>
                      <a:r>
                        <a:rPr lang="en-CA" sz="2000" b="0" i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virtual private cloud</a:t>
                      </a:r>
                      <a:r>
                        <a:rPr lang="en-CA" sz="20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(VPC) </a:t>
                      </a:r>
                      <a:r>
                        <a:rPr lang="en-CA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 a virtual network dedicated to your AWS account. </a:t>
                      </a:r>
                      <a:endParaRPr lang="en-U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343970"/>
                  </a:ext>
                </a:extLst>
              </a:tr>
              <a:tr h="662205">
                <a:tc>
                  <a:txBody>
                    <a:bodyPr/>
                    <a:lstStyle/>
                    <a:p>
                      <a:r>
                        <a:rPr lang="en-US" sz="2800" dirty="0"/>
                        <a:t>EIP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</a:t>
                      </a:r>
                      <a:r>
                        <a:rPr lang="en-CA" sz="20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CA" sz="2000" b="0" i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Elastic IP </a:t>
                      </a:r>
                      <a:r>
                        <a:rPr lang="en-CA" sz="20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address</a:t>
                      </a:r>
                      <a:r>
                        <a:rPr lang="en-CA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is a static, public IPv4 address designed for dynamic cloud computing.</a:t>
                      </a:r>
                      <a:endParaRPr lang="en-U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550284"/>
                  </a:ext>
                </a:extLst>
              </a:tr>
              <a:tr h="662205">
                <a:tc>
                  <a:txBody>
                    <a:bodyPr/>
                    <a:lstStyle/>
                    <a:p>
                      <a:r>
                        <a:rPr lang="en-US" sz="2800" dirty="0"/>
                        <a:t>Security Group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 </a:t>
                      </a:r>
                      <a:r>
                        <a:rPr lang="en-CA" sz="2000" b="0" i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security group</a:t>
                      </a:r>
                      <a:r>
                        <a:rPr lang="en-CA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acts as a virtual firewall for your instance to control inbound and outbound traffic</a:t>
                      </a:r>
                      <a:endParaRPr lang="en-US" sz="4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583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3284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6857A4-1452-4FB1-90E6-C6825178E8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417"/>
          <a:stretch/>
        </p:blipFill>
        <p:spPr>
          <a:xfrm>
            <a:off x="7103253" y="1675226"/>
            <a:ext cx="5038867" cy="496174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9AE53B7-46C2-4DD5-8B70-6411C5652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Azure Vocabulary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8C4D955-1857-4AF3-9FAB-04BEFAE9ADB7}"/>
              </a:ext>
            </a:extLst>
          </p:cNvPr>
          <p:cNvCxnSpPr>
            <a:cxnSpLocks/>
          </p:cNvCxnSpPr>
          <p:nvPr/>
        </p:nvCxnSpPr>
        <p:spPr>
          <a:xfrm>
            <a:off x="6903409" y="1998358"/>
            <a:ext cx="0" cy="4329772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DB6592F-D7E2-D94E-82EB-06A8C5F74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655544"/>
              </p:ext>
            </p:extLst>
          </p:nvPr>
        </p:nvGraphicFramePr>
        <p:xfrm>
          <a:off x="556532" y="1675226"/>
          <a:ext cx="6151418" cy="48684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0187">
                  <a:extLst>
                    <a:ext uri="{9D8B030D-6E8A-4147-A177-3AD203B41FA5}">
                      <a16:colId xmlns:a16="http://schemas.microsoft.com/office/drawing/2014/main" val="602728704"/>
                    </a:ext>
                  </a:extLst>
                </a:gridCol>
                <a:gridCol w="3771231">
                  <a:extLst>
                    <a:ext uri="{9D8B030D-6E8A-4147-A177-3AD203B41FA5}">
                      <a16:colId xmlns:a16="http://schemas.microsoft.com/office/drawing/2014/main" val="1455607272"/>
                    </a:ext>
                  </a:extLst>
                </a:gridCol>
              </a:tblGrid>
              <a:tr h="436173">
                <a:tc>
                  <a:txBody>
                    <a:bodyPr/>
                    <a:lstStyle/>
                    <a:p>
                      <a:r>
                        <a:rPr lang="en-US" sz="2800" dirty="0"/>
                        <a:t>Acronym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Explanation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352942"/>
                  </a:ext>
                </a:extLst>
              </a:tr>
              <a:tr h="436173">
                <a:tc>
                  <a:txBody>
                    <a:bodyPr/>
                    <a:lstStyle/>
                    <a:p>
                      <a:r>
                        <a:rPr lang="en-US" sz="2800" dirty="0"/>
                        <a:t>VNET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Azure Virtual Network enables Azure resources to communicate with each other and the internet.</a:t>
                      </a: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343970"/>
                  </a:ext>
                </a:extLst>
              </a:tr>
              <a:tr h="662205">
                <a:tc>
                  <a:txBody>
                    <a:bodyPr/>
                    <a:lstStyle/>
                    <a:p>
                      <a:r>
                        <a:rPr lang="en-US" sz="2800" dirty="0"/>
                        <a:t>PIP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PIP is a </a:t>
                      </a:r>
                      <a:r>
                        <a:rPr lang="en-CA" sz="2000" b="0" i="1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public instance-level IP address</a:t>
                      </a:r>
                      <a:r>
                        <a:rPr lang="en-CA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associated with the VM in addition to the VIP.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550284"/>
                  </a:ext>
                </a:extLst>
              </a:tr>
              <a:tr h="662205">
                <a:tc>
                  <a:txBody>
                    <a:bodyPr/>
                    <a:lstStyle/>
                    <a:p>
                      <a:r>
                        <a:rPr lang="en-US" sz="2800" dirty="0"/>
                        <a:t>NSG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</a:t>
                      </a:r>
                      <a:r>
                        <a:rPr lang="en-CA" sz="20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network security group (NSG) </a:t>
                      </a:r>
                      <a:r>
                        <a:rPr lang="en-CA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contains a list of security rules that allow or deny network traffic to resources connected to Azure Virtual Networks (</a:t>
                      </a:r>
                      <a:r>
                        <a:rPr lang="en-CA" sz="2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VNet</a:t>
                      </a:r>
                      <a:r>
                        <a:rPr lang="en-CA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).</a:t>
                      </a:r>
                      <a:endParaRPr lang="en-US" sz="4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583436"/>
                  </a:ext>
                </a:extLst>
              </a:tr>
              <a:tr h="662205">
                <a:tc>
                  <a:txBody>
                    <a:bodyPr/>
                    <a:lstStyle/>
                    <a:p>
                      <a:r>
                        <a:rPr lang="en-US" sz="2800" dirty="0"/>
                        <a:t>UDR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User defined routes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515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6941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689E1-996D-BA47-84DF-2C5D7C8F1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breakdown the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D6AA3-E1BB-3541-9865-EE1ACFE21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658" y="1550010"/>
            <a:ext cx="7550363" cy="518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31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5FC68C-DEF0-3E42-ADA5-5E4DA110A7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2"/>
          <a:stretch/>
        </p:blipFill>
        <p:spPr>
          <a:xfrm>
            <a:off x="1717763" y="131000"/>
            <a:ext cx="8775830" cy="67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590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EB243-C9E7-354A-B587-F1F2A9712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 – in pieces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271BBAA-76AE-8D4B-89CF-3C1FE8A764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041290"/>
              </p:ext>
            </p:extLst>
          </p:nvPr>
        </p:nvGraphicFramePr>
        <p:xfrm>
          <a:off x="321563" y="2057400"/>
          <a:ext cx="11548871" cy="2497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825">
                  <a:extLst>
                    <a:ext uri="{9D8B030D-6E8A-4147-A177-3AD203B41FA5}">
                      <a16:colId xmlns:a16="http://schemas.microsoft.com/office/drawing/2014/main" val="602728704"/>
                    </a:ext>
                  </a:extLst>
                </a:gridCol>
                <a:gridCol w="5554735">
                  <a:extLst>
                    <a:ext uri="{9D8B030D-6E8A-4147-A177-3AD203B41FA5}">
                      <a16:colId xmlns:a16="http://schemas.microsoft.com/office/drawing/2014/main" val="1455607272"/>
                    </a:ext>
                  </a:extLst>
                </a:gridCol>
                <a:gridCol w="3741311">
                  <a:extLst>
                    <a:ext uri="{9D8B030D-6E8A-4147-A177-3AD203B41FA5}">
                      <a16:colId xmlns:a16="http://schemas.microsoft.com/office/drawing/2014/main" val="3645692815"/>
                    </a:ext>
                  </a:extLst>
                </a:gridCol>
              </a:tblGrid>
              <a:tr h="616487">
                <a:tc>
                  <a:txBody>
                    <a:bodyPr/>
                    <a:lstStyle/>
                    <a:p>
                      <a:r>
                        <a:rPr lang="en-US" sz="2800" dirty="0"/>
                        <a:t>Solution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AWS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Azure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352942"/>
                  </a:ext>
                </a:extLst>
              </a:tr>
              <a:tr h="632021">
                <a:tc>
                  <a:txBody>
                    <a:bodyPr/>
                    <a:lstStyle/>
                    <a:p>
                      <a:r>
                        <a:rPr lang="en-US" sz="2800" dirty="0"/>
                        <a:t>Cassandra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Kubernetes YAML files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Helm Chart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343970"/>
                  </a:ext>
                </a:extLst>
              </a:tr>
              <a:tr h="632021">
                <a:tc>
                  <a:txBody>
                    <a:bodyPr/>
                    <a:lstStyle/>
                    <a:p>
                      <a:r>
                        <a:rPr lang="en-US" sz="2800" dirty="0"/>
                        <a:t>Kubernetes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KOPS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ACS-Engine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550284"/>
                  </a:ext>
                </a:extLst>
              </a:tr>
              <a:tr h="616487">
                <a:tc>
                  <a:txBody>
                    <a:bodyPr/>
                    <a:lstStyle/>
                    <a:p>
                      <a:r>
                        <a:rPr lang="en-US" sz="2800" dirty="0"/>
                        <a:t>Network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VPN: </a:t>
                      </a:r>
                      <a:r>
                        <a:rPr lang="en-US" sz="2800" dirty="0" err="1"/>
                        <a:t>OpenVPN</a:t>
                      </a:r>
                      <a:r>
                        <a:rPr lang="en-US" sz="2800" dirty="0"/>
                        <a:t>? </a:t>
                      </a:r>
                      <a:r>
                        <a:rPr lang="en-US" sz="2800" dirty="0" err="1"/>
                        <a:t>StrongSwan</a:t>
                      </a:r>
                      <a:r>
                        <a:rPr lang="en-US" sz="2800" dirty="0"/>
                        <a:t>? Other </a:t>
                      </a:r>
                      <a:r>
                        <a:rPr lang="en-US" sz="2800" dirty="0" err="1"/>
                        <a:t>IPSec</a:t>
                      </a:r>
                      <a:r>
                        <a:rPr lang="en-US" sz="2800" dirty="0"/>
                        <a:t> solution?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172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6464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346EA-1CDB-4CC8-8920-968EB8579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Cassandra</a:t>
            </a:r>
          </a:p>
        </p:txBody>
      </p:sp>
    </p:spTree>
    <p:extLst>
      <p:ext uri="{BB962C8B-B14F-4D97-AF65-F5344CB8AC3E}">
        <p14:creationId xmlns:p14="http://schemas.microsoft.com/office/powerpoint/2010/main" val="26555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494DE4-A848-D84A-BD39-C66926C3E0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287"/>
          <a:stretch/>
        </p:blipFill>
        <p:spPr>
          <a:xfrm>
            <a:off x="296881" y="1584326"/>
            <a:ext cx="3779520" cy="2492933"/>
          </a:xfrm>
          <a:prstGeom prst="rect">
            <a:avLst/>
          </a:prstGeom>
          <a:solidFill>
            <a:schemeClr val="tx1"/>
          </a:solidFill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887EF8-3822-9249-AA8B-09FAB738D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9697" y="1153722"/>
            <a:ext cx="7121951" cy="2923537"/>
          </a:xfrm>
          <a:noFill/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800" dirty="0">
                <a:latin typeface="Segoe UI Symbol" panose="020B0502040204020203" pitchFamily="34" charset="0"/>
                <a:ea typeface="Segoe UI Symbol" panose="020B0502040204020203" pitchFamily="34" charset="0"/>
                <a:cs typeface="Phosphate Inline" panose="02000506050000020004" pitchFamily="2" charset="77"/>
              </a:rPr>
              <a:t>Apache Cassandra is a free and open-source </a:t>
            </a:r>
            <a:r>
              <a:rPr lang="en-US" sz="28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Phosphate Inline" panose="02000506050000020004" pitchFamily="2" charset="77"/>
              </a:rPr>
              <a:t>distributed</a:t>
            </a:r>
            <a:r>
              <a:rPr lang="en-US" sz="2800" dirty="0">
                <a:latin typeface="Segoe UI Symbol" panose="020B0502040204020203" pitchFamily="34" charset="0"/>
                <a:ea typeface="Segoe UI Symbol" panose="020B0502040204020203" pitchFamily="34" charset="0"/>
                <a:cs typeface="Phosphate Inline" panose="02000506050000020004" pitchFamily="2" charset="77"/>
              </a:rPr>
              <a:t> NoSQL database management system designed to handle large amounts of data across many commodity servers, providing high availability with </a:t>
            </a:r>
            <a:r>
              <a:rPr lang="en-US" sz="2800" dirty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Phosphate Inline" panose="02000506050000020004" pitchFamily="2" charset="77"/>
              </a:rPr>
              <a:t>no single point of failure</a:t>
            </a:r>
          </a:p>
        </p:txBody>
      </p:sp>
    </p:spTree>
    <p:extLst>
      <p:ext uri="{BB962C8B-B14F-4D97-AF65-F5344CB8AC3E}">
        <p14:creationId xmlns:p14="http://schemas.microsoft.com/office/powerpoint/2010/main" val="3288734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346EA-1CDB-4CC8-8920-968EB8579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Kubernetes</a:t>
            </a:r>
          </a:p>
        </p:txBody>
      </p:sp>
    </p:spTree>
    <p:extLst>
      <p:ext uri="{BB962C8B-B14F-4D97-AF65-F5344CB8AC3E}">
        <p14:creationId xmlns:p14="http://schemas.microsoft.com/office/powerpoint/2010/main" val="2981271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5F533-8918-8F4C-9297-C3E45F171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3008303"/>
            <a:ext cx="8269224" cy="2063569"/>
          </a:xfrm>
        </p:spPr>
        <p:txBody>
          <a:bodyPr>
            <a:normAutofit fontScale="90000"/>
          </a:bodyPr>
          <a:lstStyle/>
          <a:p>
            <a:r>
              <a:rPr lang="en-CA" dirty="0">
                <a:solidFill>
                  <a:srgbClr val="FF0000"/>
                </a:solidFill>
              </a:rPr>
              <a:t>Kubernetes</a:t>
            </a:r>
            <a:r>
              <a:rPr lang="en-CA" dirty="0"/>
              <a:t> is an open-source system for automating deployment, scaling, and management of containerized applications.</a:t>
            </a:r>
            <a:br>
              <a:rPr lang="en-CA" dirty="0"/>
            </a:br>
            <a:br>
              <a:rPr lang="en-CA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38133D-B65A-014F-9B48-69C2B45B3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007" r="32990" b="27647"/>
          <a:stretch/>
        </p:blipFill>
        <p:spPr>
          <a:xfrm>
            <a:off x="8380324" y="1923563"/>
            <a:ext cx="3195375" cy="314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67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21C1EAF-52CA-DC46-97BA-DE7431046A64}"/>
              </a:ext>
            </a:extLst>
          </p:cNvPr>
          <p:cNvSpPr txBox="1"/>
          <p:nvPr/>
        </p:nvSpPr>
        <p:spPr>
          <a:xfrm>
            <a:off x="2878281" y="6089073"/>
            <a:ext cx="6459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www.redhat.com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/topics/containers/what-is-</a:t>
            </a:r>
            <a:r>
              <a:rPr lang="en-US" dirty="0" err="1"/>
              <a:t>kubernetes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0CCEBB-643F-DF4C-AC8D-AA61C2EB1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946" y="667803"/>
            <a:ext cx="9178636" cy="521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921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7E2F05DB-F60F-044F-85E9-81E0D21940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4044" y="643466"/>
            <a:ext cx="7603912" cy="47524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7279CE-534B-7340-816B-D8A836B44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dirty="0"/>
              <a:t>ACS-Engine</a:t>
            </a: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/Azure/</a:t>
            </a:r>
            <a:r>
              <a:rPr lang="en-US" dirty="0" err="1"/>
              <a:t>acs</a:t>
            </a:r>
            <a:r>
              <a:rPr lang="en-US" dirty="0"/>
              <a:t>-engine</a:t>
            </a:r>
          </a:p>
        </p:txBody>
      </p:sp>
    </p:spTree>
    <p:extLst>
      <p:ext uri="{BB962C8B-B14F-4D97-AF65-F5344CB8AC3E}">
        <p14:creationId xmlns:p14="http://schemas.microsoft.com/office/powerpoint/2010/main" val="1060432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47ECD45-FCC0-A845-97EB-877D1204C0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6804" y="405400"/>
            <a:ext cx="5998392" cy="5128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C5D161-1DA2-4848-A177-D365D09B0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dirty="0"/>
              <a:t>KOPS</a:t>
            </a:r>
            <a:br>
              <a:rPr lang="en-US" dirty="0"/>
            </a:br>
            <a:r>
              <a:rPr lang="en-US" sz="3100" dirty="0"/>
              <a:t>https://</a:t>
            </a:r>
            <a:r>
              <a:rPr lang="en-US" sz="3100" dirty="0" err="1"/>
              <a:t>github.com</a:t>
            </a:r>
            <a:r>
              <a:rPr lang="en-US" sz="3100" dirty="0"/>
              <a:t>/</a:t>
            </a:r>
            <a:r>
              <a:rPr lang="en-US" sz="3100" dirty="0" err="1"/>
              <a:t>kubernetes</a:t>
            </a:r>
            <a:r>
              <a:rPr lang="en-US" sz="3100" dirty="0"/>
              <a:t>/kops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3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346EA-1CDB-4CC8-8920-968EB8579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27372057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D86529-C44C-A74F-800B-A5BBF5DE3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373" y="643466"/>
            <a:ext cx="7103253" cy="47524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6F53C0-F9D3-6A44-978B-FD91286D7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OSI Model – It’s 1999 all over again</a:t>
            </a:r>
          </a:p>
        </p:txBody>
      </p:sp>
    </p:spTree>
    <p:extLst>
      <p:ext uri="{BB962C8B-B14F-4D97-AF65-F5344CB8AC3E}">
        <p14:creationId xmlns:p14="http://schemas.microsoft.com/office/powerpoint/2010/main" val="2618900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ign in the dark&#10;&#10;Description generated with very high confidence">
            <a:extLst>
              <a:ext uri="{FF2B5EF4-FFF2-40B4-BE49-F238E27FC236}">
                <a16:creationId xmlns:a16="http://schemas.microsoft.com/office/drawing/2014/main" id="{875045B4-BF54-4A3C-ADBF-97A4D72A87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" r="47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322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680DC4-B578-8B48-B013-7B286229C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5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EBC4FA-3496-5041-8D36-E4E37FE89542}"/>
              </a:ext>
            </a:extLst>
          </p:cNvPr>
          <p:cNvSpPr txBox="1"/>
          <p:nvPr/>
        </p:nvSpPr>
        <p:spPr>
          <a:xfrm>
            <a:off x="271299" y="4274054"/>
            <a:ext cx="336619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0EAD90-98E5-384C-BBEC-BBCAE3CC70DE}"/>
              </a:ext>
            </a:extLst>
          </p:cNvPr>
          <p:cNvSpPr txBox="1"/>
          <p:nvPr/>
        </p:nvSpPr>
        <p:spPr>
          <a:xfrm>
            <a:off x="271306" y="5006794"/>
            <a:ext cx="336619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Physical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F94E0-6C98-4047-9F4D-75A5FE182830}"/>
              </a:ext>
            </a:extLst>
          </p:cNvPr>
          <p:cNvSpPr txBox="1"/>
          <p:nvPr/>
        </p:nvSpPr>
        <p:spPr>
          <a:xfrm>
            <a:off x="271299" y="3541314"/>
            <a:ext cx="33662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Network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5AA8A7-6F1A-A241-B0F5-F2694DDCEAAD}"/>
              </a:ext>
            </a:extLst>
          </p:cNvPr>
          <p:cNvSpPr txBox="1"/>
          <p:nvPr/>
        </p:nvSpPr>
        <p:spPr>
          <a:xfrm>
            <a:off x="271300" y="2808574"/>
            <a:ext cx="336620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Transport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027D0E-3D64-6149-B72B-7BAA376BC4E2}"/>
              </a:ext>
            </a:extLst>
          </p:cNvPr>
          <p:cNvSpPr txBox="1"/>
          <p:nvPr/>
        </p:nvSpPr>
        <p:spPr>
          <a:xfrm>
            <a:off x="271292" y="2075834"/>
            <a:ext cx="336620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Session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0EE0D0-2391-BE41-9B45-F3151C6821CF}"/>
              </a:ext>
            </a:extLst>
          </p:cNvPr>
          <p:cNvSpPr txBox="1"/>
          <p:nvPr/>
        </p:nvSpPr>
        <p:spPr>
          <a:xfrm>
            <a:off x="271292" y="1343094"/>
            <a:ext cx="336620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Presentation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0099F1-BD31-AA4C-912F-AF8ACCF8D7EB}"/>
              </a:ext>
            </a:extLst>
          </p:cNvPr>
          <p:cNvSpPr txBox="1"/>
          <p:nvPr/>
        </p:nvSpPr>
        <p:spPr>
          <a:xfrm>
            <a:off x="271292" y="610354"/>
            <a:ext cx="336620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640955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680DC4-B578-8B48-B013-7B286229C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5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EBC4FA-3496-5041-8D36-E4E37FE89542}"/>
              </a:ext>
            </a:extLst>
          </p:cNvPr>
          <p:cNvSpPr txBox="1"/>
          <p:nvPr/>
        </p:nvSpPr>
        <p:spPr>
          <a:xfrm>
            <a:off x="271299" y="4274054"/>
            <a:ext cx="336619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0EAD90-98E5-384C-BBEC-BBCAE3CC70DE}"/>
              </a:ext>
            </a:extLst>
          </p:cNvPr>
          <p:cNvSpPr txBox="1"/>
          <p:nvPr/>
        </p:nvSpPr>
        <p:spPr>
          <a:xfrm>
            <a:off x="271306" y="5006794"/>
            <a:ext cx="336619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Physical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F94E0-6C98-4047-9F4D-75A5FE182830}"/>
              </a:ext>
            </a:extLst>
          </p:cNvPr>
          <p:cNvSpPr txBox="1"/>
          <p:nvPr/>
        </p:nvSpPr>
        <p:spPr>
          <a:xfrm>
            <a:off x="271299" y="3541314"/>
            <a:ext cx="33662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Network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5AA8A7-6F1A-A241-B0F5-F2694DDCEAAD}"/>
              </a:ext>
            </a:extLst>
          </p:cNvPr>
          <p:cNvSpPr txBox="1"/>
          <p:nvPr/>
        </p:nvSpPr>
        <p:spPr>
          <a:xfrm>
            <a:off x="271300" y="2808574"/>
            <a:ext cx="336620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Transport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027D0E-3D64-6149-B72B-7BAA376BC4E2}"/>
              </a:ext>
            </a:extLst>
          </p:cNvPr>
          <p:cNvSpPr txBox="1"/>
          <p:nvPr/>
        </p:nvSpPr>
        <p:spPr>
          <a:xfrm>
            <a:off x="271292" y="2075834"/>
            <a:ext cx="336620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Session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0EE0D0-2391-BE41-9B45-F3151C6821CF}"/>
              </a:ext>
            </a:extLst>
          </p:cNvPr>
          <p:cNvSpPr txBox="1"/>
          <p:nvPr/>
        </p:nvSpPr>
        <p:spPr>
          <a:xfrm>
            <a:off x="271292" y="1343094"/>
            <a:ext cx="336620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Presentation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0099F1-BD31-AA4C-912F-AF8ACCF8D7EB}"/>
              </a:ext>
            </a:extLst>
          </p:cNvPr>
          <p:cNvSpPr txBox="1"/>
          <p:nvPr/>
        </p:nvSpPr>
        <p:spPr>
          <a:xfrm>
            <a:off x="271292" y="610354"/>
            <a:ext cx="336620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Application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F4E9CF-71EF-D549-9716-1689A51D2FBF}"/>
              </a:ext>
            </a:extLst>
          </p:cNvPr>
          <p:cNvSpPr txBox="1"/>
          <p:nvPr/>
        </p:nvSpPr>
        <p:spPr>
          <a:xfrm>
            <a:off x="8452332" y="3541314"/>
            <a:ext cx="33662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IPSec</a:t>
            </a:r>
            <a:endParaRPr lang="en-US" sz="36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0E2A45A-3C28-E642-AEEE-E90E87C44F74}"/>
              </a:ext>
            </a:extLst>
          </p:cNvPr>
          <p:cNvCxnSpPr>
            <a:stCxn id="12" idx="1"/>
            <a:endCxn id="7" idx="3"/>
          </p:cNvCxnSpPr>
          <p:nvPr/>
        </p:nvCxnSpPr>
        <p:spPr>
          <a:xfrm flipH="1">
            <a:off x="3637499" y="3864480"/>
            <a:ext cx="481483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30F4EC7-8D44-444F-9843-1216D6346662}"/>
              </a:ext>
            </a:extLst>
          </p:cNvPr>
          <p:cNvSpPr txBox="1"/>
          <p:nvPr/>
        </p:nvSpPr>
        <p:spPr>
          <a:xfrm>
            <a:off x="8452332" y="610353"/>
            <a:ext cx="33662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OpenVPN</a:t>
            </a:r>
            <a:endParaRPr lang="en-US" sz="36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067AEF0-BE5F-B84E-9803-197B76B7598F}"/>
              </a:ext>
            </a:extLst>
          </p:cNvPr>
          <p:cNvCxnSpPr/>
          <p:nvPr/>
        </p:nvCxnSpPr>
        <p:spPr>
          <a:xfrm flipH="1">
            <a:off x="3637496" y="933518"/>
            <a:ext cx="481483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6952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2EC8B4-D830-2A47-83C7-F5F3B120F2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3" r="13625"/>
          <a:stretch/>
        </p:blipFill>
        <p:spPr>
          <a:xfrm>
            <a:off x="1" y="263765"/>
            <a:ext cx="4884074" cy="32775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F4E9CF-71EF-D549-9716-1689A51D2FBF}"/>
              </a:ext>
            </a:extLst>
          </p:cNvPr>
          <p:cNvSpPr txBox="1"/>
          <p:nvPr/>
        </p:nvSpPr>
        <p:spPr>
          <a:xfrm>
            <a:off x="8452332" y="3541314"/>
            <a:ext cx="33662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IPSec</a:t>
            </a:r>
            <a:endParaRPr lang="en-US" sz="36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0E2A45A-3C28-E642-AEEE-E90E87C44F74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637499" y="3864480"/>
            <a:ext cx="481483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30F4EC7-8D44-444F-9843-1216D6346662}"/>
              </a:ext>
            </a:extLst>
          </p:cNvPr>
          <p:cNvSpPr txBox="1"/>
          <p:nvPr/>
        </p:nvSpPr>
        <p:spPr>
          <a:xfrm>
            <a:off x="8452332" y="610353"/>
            <a:ext cx="33662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OpenVPN</a:t>
            </a:r>
            <a:endParaRPr lang="en-US" sz="36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067AEF0-BE5F-B84E-9803-197B76B7598F}"/>
              </a:ext>
            </a:extLst>
          </p:cNvPr>
          <p:cNvCxnSpPr/>
          <p:nvPr/>
        </p:nvCxnSpPr>
        <p:spPr>
          <a:xfrm flipH="1">
            <a:off x="3637496" y="933518"/>
            <a:ext cx="481483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56CB3397-C0E8-1F45-9930-7ED291EFC1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60" t="10088" r="33293" b="11811"/>
          <a:stretch/>
        </p:blipFill>
        <p:spPr>
          <a:xfrm>
            <a:off x="1737819" y="3541314"/>
            <a:ext cx="1266639" cy="16330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E38654-B4A9-C343-BB16-07D2DA5E27F3}"/>
              </a:ext>
            </a:extLst>
          </p:cNvPr>
          <p:cNvSpPr txBox="1"/>
          <p:nvPr/>
        </p:nvSpPr>
        <p:spPr>
          <a:xfrm>
            <a:off x="514297" y="5174410"/>
            <a:ext cx="4264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NIGHTMARE MODE</a:t>
            </a:r>
          </a:p>
        </p:txBody>
      </p:sp>
    </p:spTree>
    <p:extLst>
      <p:ext uri="{BB962C8B-B14F-4D97-AF65-F5344CB8AC3E}">
        <p14:creationId xmlns:p14="http://schemas.microsoft.com/office/powerpoint/2010/main" val="24625278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5AB77-0054-D94E-98F6-240896EE0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87" y="276621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IPsec and its </a:t>
            </a:r>
            <a:br>
              <a:rPr lang="en-US" dirty="0"/>
            </a:br>
            <a:r>
              <a:rPr lang="en-US" dirty="0"/>
              <a:t>RFCs – </a:t>
            </a:r>
            <a:br>
              <a:rPr lang="en-US" dirty="0"/>
            </a:br>
            <a:r>
              <a:rPr lang="en-US" dirty="0"/>
              <a:t>This is HARD!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71069C-E1D1-BB45-B343-3F4F75899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687" y="0"/>
            <a:ext cx="6731313" cy="6858000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408DA32F-033B-B141-824D-602A79E5E03C}"/>
              </a:ext>
            </a:extLst>
          </p:cNvPr>
          <p:cNvSpPr/>
          <p:nvPr/>
        </p:nvSpPr>
        <p:spPr>
          <a:xfrm>
            <a:off x="4622487" y="225083"/>
            <a:ext cx="478302" cy="6386732"/>
          </a:xfrm>
          <a:prstGeom prst="leftBrac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9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8F4E9CF-71EF-D549-9716-1689A51D2FBF}"/>
              </a:ext>
            </a:extLst>
          </p:cNvPr>
          <p:cNvSpPr txBox="1"/>
          <p:nvPr/>
        </p:nvSpPr>
        <p:spPr>
          <a:xfrm>
            <a:off x="0" y="3949277"/>
            <a:ext cx="564349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https://</a:t>
            </a:r>
            <a:r>
              <a:rPr lang="en-US" sz="2400" dirty="0" err="1"/>
              <a:t>www.openiked.org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0F4EC7-8D44-444F-9843-1216D6346662}"/>
              </a:ext>
            </a:extLst>
          </p:cNvPr>
          <p:cNvSpPr txBox="1"/>
          <p:nvPr/>
        </p:nvSpPr>
        <p:spPr>
          <a:xfrm>
            <a:off x="3795926" y="455609"/>
            <a:ext cx="547468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Fear not  </a:t>
            </a:r>
            <a:r>
              <a:rPr lang="en-US" sz="3600" dirty="0" err="1"/>
              <a:t>OpenIKED</a:t>
            </a:r>
            <a:r>
              <a:rPr lang="en-US" sz="3600" dirty="0"/>
              <a:t> is here!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C88649-4643-8D44-8F0C-9C182BE20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6" y="1817240"/>
            <a:ext cx="5943111" cy="19810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274383-487A-B64F-8C97-545D649074A4}"/>
              </a:ext>
            </a:extLst>
          </p:cNvPr>
          <p:cNvSpPr/>
          <p:nvPr/>
        </p:nvSpPr>
        <p:spPr>
          <a:xfrm>
            <a:off x="6302326" y="1817240"/>
            <a:ext cx="552391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OpenIKED</a:t>
            </a:r>
            <a:r>
              <a:rPr lang="en-CA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is a </a:t>
            </a:r>
            <a:r>
              <a:rPr lang="en-CA" sz="2800" b="1" dirty="0">
                <a:solidFill>
                  <a:srgbClr val="FF0000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FREE</a:t>
            </a:r>
            <a:r>
              <a:rPr lang="en-CA" sz="2800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 implementation of the Internet Key Exchange (IKEv2) protocol which performs mutual authentication and which establishes and maintains IPsec VPN security policies and associations (SAs) between peers. </a:t>
            </a:r>
            <a:endParaRPr lang="en-US" sz="2800" dirty="0"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3309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EB243-C9E7-354A-B587-F1F2A9712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 – in pieces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271BBAA-76AE-8D4B-89CF-3C1FE8A764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517961"/>
              </p:ext>
            </p:extLst>
          </p:nvPr>
        </p:nvGraphicFramePr>
        <p:xfrm>
          <a:off x="321563" y="2057400"/>
          <a:ext cx="11548871" cy="2497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825">
                  <a:extLst>
                    <a:ext uri="{9D8B030D-6E8A-4147-A177-3AD203B41FA5}">
                      <a16:colId xmlns:a16="http://schemas.microsoft.com/office/drawing/2014/main" val="602728704"/>
                    </a:ext>
                  </a:extLst>
                </a:gridCol>
                <a:gridCol w="5554735">
                  <a:extLst>
                    <a:ext uri="{9D8B030D-6E8A-4147-A177-3AD203B41FA5}">
                      <a16:colId xmlns:a16="http://schemas.microsoft.com/office/drawing/2014/main" val="1455607272"/>
                    </a:ext>
                  </a:extLst>
                </a:gridCol>
                <a:gridCol w="3741311">
                  <a:extLst>
                    <a:ext uri="{9D8B030D-6E8A-4147-A177-3AD203B41FA5}">
                      <a16:colId xmlns:a16="http://schemas.microsoft.com/office/drawing/2014/main" val="3645692815"/>
                    </a:ext>
                  </a:extLst>
                </a:gridCol>
              </a:tblGrid>
              <a:tr h="616487">
                <a:tc>
                  <a:txBody>
                    <a:bodyPr/>
                    <a:lstStyle/>
                    <a:p>
                      <a:r>
                        <a:rPr lang="en-US" sz="2800" dirty="0"/>
                        <a:t>Solution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AWS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Azure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352942"/>
                  </a:ext>
                </a:extLst>
              </a:tr>
              <a:tr h="632021">
                <a:tc>
                  <a:txBody>
                    <a:bodyPr/>
                    <a:lstStyle/>
                    <a:p>
                      <a:r>
                        <a:rPr lang="en-US" sz="2800" dirty="0"/>
                        <a:t>Cassandra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Kubernetes YAML files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Helm Chart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343970"/>
                  </a:ext>
                </a:extLst>
              </a:tr>
              <a:tr h="632021">
                <a:tc>
                  <a:txBody>
                    <a:bodyPr/>
                    <a:lstStyle/>
                    <a:p>
                      <a:r>
                        <a:rPr lang="en-US" sz="2800" dirty="0"/>
                        <a:t>Kubernetes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KOPS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ACS-Engine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550284"/>
                  </a:ext>
                </a:extLst>
              </a:tr>
              <a:tr h="616487">
                <a:tc>
                  <a:txBody>
                    <a:bodyPr/>
                    <a:lstStyle/>
                    <a:p>
                      <a:r>
                        <a:rPr lang="en-US" sz="2800" dirty="0"/>
                        <a:t>Network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VPN: </a:t>
                      </a:r>
                      <a:r>
                        <a:rPr lang="en-US" sz="2800" dirty="0" err="1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OpenIKED</a:t>
                      </a:r>
                      <a:endParaRPr lang="en-US" sz="2800" dirty="0"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172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54087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346EA-1CDB-4CC8-8920-968EB8579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failed?</a:t>
            </a:r>
          </a:p>
        </p:txBody>
      </p:sp>
    </p:spTree>
    <p:extLst>
      <p:ext uri="{BB962C8B-B14F-4D97-AF65-F5344CB8AC3E}">
        <p14:creationId xmlns:p14="http://schemas.microsoft.com/office/powerpoint/2010/main" val="561832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9002C0-4AE9-4FFC-AE81-45A165D21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#FAIL!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9B46B1C-DC10-4BCF-98EE-226F09AA65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368531"/>
              </p:ext>
            </p:extLst>
          </p:nvPr>
        </p:nvGraphicFramePr>
        <p:xfrm>
          <a:off x="321564" y="2057400"/>
          <a:ext cx="11548874" cy="30644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5931">
                  <a:extLst>
                    <a:ext uri="{9D8B030D-6E8A-4147-A177-3AD203B41FA5}">
                      <a16:colId xmlns:a16="http://schemas.microsoft.com/office/drawing/2014/main" val="602728704"/>
                    </a:ext>
                  </a:extLst>
                </a:gridCol>
                <a:gridCol w="6568738">
                  <a:extLst>
                    <a:ext uri="{9D8B030D-6E8A-4147-A177-3AD203B41FA5}">
                      <a16:colId xmlns:a16="http://schemas.microsoft.com/office/drawing/2014/main" val="1455607272"/>
                    </a:ext>
                  </a:extLst>
                </a:gridCol>
                <a:gridCol w="3744205">
                  <a:extLst>
                    <a:ext uri="{9D8B030D-6E8A-4147-A177-3AD203B41FA5}">
                      <a16:colId xmlns:a16="http://schemas.microsoft.com/office/drawing/2014/main" val="3645692815"/>
                    </a:ext>
                  </a:extLst>
                </a:gridCol>
              </a:tblGrid>
              <a:tr h="526368">
                <a:tc>
                  <a:txBody>
                    <a:bodyPr/>
                    <a:lstStyle/>
                    <a:p>
                      <a:r>
                        <a:rPr lang="en-US" sz="2400" dirty="0"/>
                        <a:t>Attempt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Approach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Why it failed?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352942"/>
                  </a:ext>
                </a:extLst>
              </a:tr>
              <a:tr h="763090">
                <a:tc>
                  <a:txBody>
                    <a:bodyPr/>
                    <a:lstStyle/>
                    <a:p>
                      <a:r>
                        <a:rPr lang="en-US" sz="2400" dirty="0"/>
                        <a:t>#1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Site-to-site VPN between AWS’s Virtual Gateway and Azure’s VPN Gateway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Tunnels did not sync</a:t>
                      </a:r>
                    </a:p>
                    <a:p>
                      <a:r>
                        <a:rPr lang="en-US" sz="2400" dirty="0"/>
                        <a:t>Hard to troubleshoot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550284"/>
                  </a:ext>
                </a:extLst>
              </a:tr>
              <a:tr h="526368">
                <a:tc>
                  <a:txBody>
                    <a:bodyPr/>
                    <a:lstStyle/>
                    <a:p>
                      <a:r>
                        <a:rPr lang="en-US" sz="2400" dirty="0"/>
                        <a:t>#2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GRE</a:t>
                      </a:r>
                      <a:r>
                        <a:rPr lang="en-US" sz="2400" dirty="0"/>
                        <a:t> tunnel between FreeBSD VMs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2400" dirty="0"/>
                        <a:t>Site-to-site VPN between AWS’s Virtual Gateway and Azure’s VPN Gateway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025086"/>
                  </a:ext>
                </a:extLst>
              </a:tr>
              <a:tr h="526368">
                <a:tc>
                  <a:txBody>
                    <a:bodyPr/>
                    <a:lstStyle/>
                    <a:p>
                      <a:r>
                        <a:rPr lang="en-US" sz="2400" dirty="0"/>
                        <a:t>#3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GIF</a:t>
                      </a:r>
                      <a:r>
                        <a:rPr lang="en-US" sz="2400" dirty="0"/>
                        <a:t> tunnel between FreeBSD VMs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172084"/>
                  </a:ext>
                </a:extLst>
              </a:tr>
              <a:tr h="526368">
                <a:tc>
                  <a:txBody>
                    <a:bodyPr/>
                    <a:lstStyle/>
                    <a:p>
                      <a:r>
                        <a:rPr lang="en-US" sz="2400" dirty="0"/>
                        <a:t>#4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IPsec</a:t>
                      </a:r>
                      <a:r>
                        <a:rPr lang="en-US" sz="2400" dirty="0"/>
                        <a:t> tunnel on FreeBSD (need either GRE or GIF…)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73063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38948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346EA-1CDB-4CC8-8920-968EB8579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worked?</a:t>
            </a:r>
          </a:p>
        </p:txBody>
      </p:sp>
    </p:spTree>
    <p:extLst>
      <p:ext uri="{BB962C8B-B14F-4D97-AF65-F5344CB8AC3E}">
        <p14:creationId xmlns:p14="http://schemas.microsoft.com/office/powerpoint/2010/main" val="11023166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9002C0-4AE9-4FFC-AE81-45A165D21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#IT_WORKS!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9B46B1C-DC10-4BCF-98EE-226F09AA65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289036"/>
              </p:ext>
            </p:extLst>
          </p:nvPr>
        </p:nvGraphicFramePr>
        <p:xfrm>
          <a:off x="321563" y="2057400"/>
          <a:ext cx="11548871" cy="32446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4104">
                  <a:extLst>
                    <a:ext uri="{9D8B030D-6E8A-4147-A177-3AD203B41FA5}">
                      <a16:colId xmlns:a16="http://schemas.microsoft.com/office/drawing/2014/main" val="602728704"/>
                    </a:ext>
                  </a:extLst>
                </a:gridCol>
                <a:gridCol w="6583456">
                  <a:extLst>
                    <a:ext uri="{9D8B030D-6E8A-4147-A177-3AD203B41FA5}">
                      <a16:colId xmlns:a16="http://schemas.microsoft.com/office/drawing/2014/main" val="1455607272"/>
                    </a:ext>
                  </a:extLst>
                </a:gridCol>
                <a:gridCol w="3741311">
                  <a:extLst>
                    <a:ext uri="{9D8B030D-6E8A-4147-A177-3AD203B41FA5}">
                      <a16:colId xmlns:a16="http://schemas.microsoft.com/office/drawing/2014/main" val="3645692815"/>
                    </a:ext>
                  </a:extLst>
                </a:gridCol>
              </a:tblGrid>
              <a:tr h="616487">
                <a:tc>
                  <a:txBody>
                    <a:bodyPr/>
                    <a:lstStyle/>
                    <a:p>
                      <a:r>
                        <a:rPr lang="en-US" sz="2400" dirty="0"/>
                        <a:t>Attempt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Approach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Notes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352942"/>
                  </a:ext>
                </a:extLst>
              </a:tr>
              <a:tr h="893738">
                <a:tc>
                  <a:txBody>
                    <a:bodyPr/>
                    <a:lstStyle/>
                    <a:p>
                      <a:r>
                        <a:rPr lang="en-US" sz="2400" dirty="0"/>
                        <a:t>#1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SSH-based VPN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For testing only. Overhead is too high. Refer to </a:t>
                      </a:r>
                      <a:r>
                        <a:rPr lang="en-US" sz="2400" dirty="0" err="1"/>
                        <a:t>ssh</a:t>
                      </a:r>
                      <a:r>
                        <a:rPr lang="en-US" sz="2400" dirty="0"/>
                        <a:t>(1) for details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550284"/>
                  </a:ext>
                </a:extLst>
              </a:tr>
              <a:tr h="616487">
                <a:tc>
                  <a:txBody>
                    <a:bodyPr/>
                    <a:lstStyle/>
                    <a:p>
                      <a:r>
                        <a:rPr lang="en-US" sz="2400" dirty="0"/>
                        <a:t>#2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VM to Gateway service (both AWS and Azure)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Works for NVAs such as Cisco ASA’s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025086"/>
                  </a:ext>
                </a:extLst>
              </a:tr>
              <a:tr h="616487">
                <a:tc>
                  <a:txBody>
                    <a:bodyPr/>
                    <a:lstStyle/>
                    <a:p>
                      <a:r>
                        <a:rPr lang="en-US" sz="2400" dirty="0"/>
                        <a:t>#3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IKEv2 tunnel with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OpenBSD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IPsec. Easiest OSS option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172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1196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Cross-Cloud Connectivity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3962400"/>
            <a:ext cx="9144000" cy="27699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worked, what failed and lessons learned.</a:t>
            </a:r>
          </a:p>
        </p:txBody>
      </p:sp>
    </p:spTree>
    <p:extLst>
      <p:ext uri="{BB962C8B-B14F-4D97-AF65-F5344CB8AC3E}">
        <p14:creationId xmlns:p14="http://schemas.microsoft.com/office/powerpoint/2010/main" val="77136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63D2D-5148-CB4C-8623-FF1BCDC77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932263-E99E-6048-B888-477975691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49" y="0"/>
            <a:ext cx="11940702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E02FB6-EA54-554E-8AE3-459471641435}"/>
              </a:ext>
            </a:extLst>
          </p:cNvPr>
          <p:cNvSpPr/>
          <p:nvPr/>
        </p:nvSpPr>
        <p:spPr>
          <a:xfrm>
            <a:off x="125649" y="1434905"/>
            <a:ext cx="3039582" cy="2557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524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EB243-C9E7-354A-B587-F1F2A9712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 – in pieces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271BBAA-76AE-8D4B-89CF-3C1FE8A764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214952"/>
              </p:ext>
            </p:extLst>
          </p:nvPr>
        </p:nvGraphicFramePr>
        <p:xfrm>
          <a:off x="321563" y="2057400"/>
          <a:ext cx="11548871" cy="2497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825">
                  <a:extLst>
                    <a:ext uri="{9D8B030D-6E8A-4147-A177-3AD203B41FA5}">
                      <a16:colId xmlns:a16="http://schemas.microsoft.com/office/drawing/2014/main" val="602728704"/>
                    </a:ext>
                  </a:extLst>
                </a:gridCol>
                <a:gridCol w="5554735">
                  <a:extLst>
                    <a:ext uri="{9D8B030D-6E8A-4147-A177-3AD203B41FA5}">
                      <a16:colId xmlns:a16="http://schemas.microsoft.com/office/drawing/2014/main" val="1455607272"/>
                    </a:ext>
                  </a:extLst>
                </a:gridCol>
                <a:gridCol w="3741311">
                  <a:extLst>
                    <a:ext uri="{9D8B030D-6E8A-4147-A177-3AD203B41FA5}">
                      <a16:colId xmlns:a16="http://schemas.microsoft.com/office/drawing/2014/main" val="3645692815"/>
                    </a:ext>
                  </a:extLst>
                </a:gridCol>
              </a:tblGrid>
              <a:tr h="616487">
                <a:tc>
                  <a:txBody>
                    <a:bodyPr/>
                    <a:lstStyle/>
                    <a:p>
                      <a:r>
                        <a:rPr lang="en-US" sz="2800" dirty="0"/>
                        <a:t>Solution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AWS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Azure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352942"/>
                  </a:ext>
                </a:extLst>
              </a:tr>
              <a:tr h="632021">
                <a:tc>
                  <a:txBody>
                    <a:bodyPr/>
                    <a:lstStyle/>
                    <a:p>
                      <a:r>
                        <a:rPr lang="en-US" sz="2800" dirty="0"/>
                        <a:t>Cassandra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Kubernetes YAML files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Helm Chart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343970"/>
                  </a:ext>
                </a:extLst>
              </a:tr>
              <a:tr h="632021">
                <a:tc>
                  <a:txBody>
                    <a:bodyPr/>
                    <a:lstStyle/>
                    <a:p>
                      <a:r>
                        <a:rPr lang="en-US" sz="2800" dirty="0"/>
                        <a:t>Kubernetes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KOPS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ACS-Engine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550284"/>
                  </a:ext>
                </a:extLst>
              </a:tr>
              <a:tr h="616487">
                <a:tc>
                  <a:txBody>
                    <a:bodyPr/>
                    <a:lstStyle/>
                    <a:p>
                      <a:r>
                        <a:rPr lang="en-US" sz="2800" dirty="0"/>
                        <a:t>Network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VPN: </a:t>
                      </a:r>
                      <a:r>
                        <a:rPr lang="en-US" sz="2800" dirty="0" err="1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OpenIKED</a:t>
                      </a:r>
                      <a:r>
                        <a:rPr lang="en-US" sz="2800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 on </a:t>
                      </a:r>
                      <a:r>
                        <a:rPr lang="en-US" sz="2800" dirty="0" err="1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OpenBSD</a:t>
                      </a:r>
                      <a:endParaRPr lang="en-US" sz="2800" dirty="0"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172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95840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AE53B7-46C2-4DD5-8B70-6411C5652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Why OpenBSD?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E9FF72-80CD-48AE-8130-B6DC827BFEE4}"/>
              </a:ext>
            </a:extLst>
          </p:cNvPr>
          <p:cNvCxnSpPr>
            <a:cxnSpLocks/>
          </p:cNvCxnSpPr>
          <p:nvPr/>
        </p:nvCxnSpPr>
        <p:spPr>
          <a:xfrm>
            <a:off x="4147910" y="1971958"/>
            <a:ext cx="0" cy="4329772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176B5AE-6A05-4335-9DE3-1FB9CFF32A4F}"/>
              </a:ext>
            </a:extLst>
          </p:cNvPr>
          <p:cNvSpPr txBox="1"/>
          <p:nvPr/>
        </p:nvSpPr>
        <p:spPr>
          <a:xfrm>
            <a:off x="4555618" y="1581126"/>
            <a:ext cx="74019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FREE</a:t>
            </a:r>
            <a:r>
              <a:rPr lang="en-US" dirty="0"/>
              <a:t>, multi-platform </a:t>
            </a:r>
            <a:r>
              <a:rPr lang="en-US" dirty="0">
                <a:solidFill>
                  <a:srgbClr val="FF0000"/>
                </a:solidFill>
              </a:rPr>
              <a:t>4.4BSD-based UNIX-like </a:t>
            </a:r>
            <a:r>
              <a:rPr lang="en-US" dirty="0"/>
              <a:t>operating system.</a:t>
            </a:r>
          </a:p>
          <a:p>
            <a:pPr marL="342900" indent="-342900">
              <a:buAutoNum type="arabicPeriod"/>
            </a:pPr>
            <a:r>
              <a:rPr lang="en-US" b="1" dirty="0"/>
              <a:t>Proactive security </a:t>
            </a:r>
            <a:r>
              <a:rPr lang="en-US" dirty="0"/>
              <a:t>(</a:t>
            </a:r>
            <a:r>
              <a:rPr lang="en-US" dirty="0" err="1"/>
              <a:t>strlcpy</a:t>
            </a:r>
            <a:r>
              <a:rPr lang="en-US" dirty="0"/>
              <a:t>, </a:t>
            </a:r>
            <a:r>
              <a:rPr lang="en-US" dirty="0" err="1"/>
              <a:t>strlcat</a:t>
            </a:r>
            <a:r>
              <a:rPr lang="en-US" dirty="0"/>
              <a:t>, W^X, privilege separation, …)</a:t>
            </a:r>
          </a:p>
          <a:p>
            <a:pPr marL="342900" indent="-342900">
              <a:buAutoNum type="arabicPeriod"/>
            </a:pPr>
            <a:r>
              <a:rPr lang="en-US" dirty="0"/>
              <a:t>Many of our day-today tools in the base install (by default):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tmux</a:t>
            </a:r>
            <a:r>
              <a:rPr lang="en-US" dirty="0"/>
              <a:t>, </a:t>
            </a:r>
            <a:r>
              <a:rPr lang="en-US" dirty="0" err="1"/>
              <a:t>nvi</a:t>
            </a:r>
            <a:r>
              <a:rPr lang="en-US" dirty="0"/>
              <a:t>, OpenSSH, mg (emacs-like), </a:t>
            </a:r>
            <a:r>
              <a:rPr lang="en-US" dirty="0" err="1"/>
              <a:t>tcpdump</a:t>
            </a:r>
            <a:r>
              <a:rPr lang="en-US" dirty="0"/>
              <a:t>, 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Infrastructure tools: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FF0000"/>
                </a:solidFill>
              </a:rPr>
              <a:t>OpenIKED</a:t>
            </a:r>
            <a:r>
              <a:rPr lang="en-US" b="1" dirty="0">
                <a:solidFill>
                  <a:srgbClr val="FF0000"/>
                </a:solidFill>
              </a:rPr>
              <a:t> – IKEv2 Daemon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OpenBGPD</a:t>
            </a:r>
            <a:r>
              <a:rPr lang="en-US" dirty="0"/>
              <a:t> – BGP daemon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OpenNTPD</a:t>
            </a:r>
            <a:r>
              <a:rPr lang="en-US" dirty="0"/>
              <a:t> – NTP daemon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OpenOSPFD</a:t>
            </a:r>
            <a:r>
              <a:rPr lang="en-US" dirty="0"/>
              <a:t> – OSPF daemon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OpenSMTPD</a:t>
            </a:r>
            <a:r>
              <a:rPr lang="en-US" dirty="0"/>
              <a:t> – SMTP daemon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Relayd</a:t>
            </a:r>
            <a:r>
              <a:rPr lang="en-US" dirty="0"/>
              <a:t> – L3/7 Load balancer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httpd</a:t>
            </a:r>
            <a:r>
              <a:rPr lang="en-US" dirty="0"/>
              <a:t> – HTTP daemon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ACME-client – ACME certificate client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Rebound – DNS proxy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PF - firewall</a:t>
            </a:r>
          </a:p>
        </p:txBody>
      </p:sp>
      <p:pic>
        <p:nvPicPr>
          <p:cNvPr id="1026" name="Picture 2" descr="http://www.openbsd.org/images/poster5.jpg">
            <a:extLst>
              <a:ext uri="{FF2B5EF4-FFF2-40B4-BE49-F238E27FC236}">
                <a16:creationId xmlns:a16="http://schemas.microsoft.com/office/drawing/2014/main" id="{17786913-FDE1-4CC5-88DD-B02DD2668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6" y="475459"/>
            <a:ext cx="4047426" cy="5927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2534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AE53B7-46C2-4DD5-8B70-6411C5652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Why OpenBSD?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E9FF72-80CD-48AE-8130-B6DC827BFEE4}"/>
              </a:ext>
            </a:extLst>
          </p:cNvPr>
          <p:cNvCxnSpPr>
            <a:cxnSpLocks/>
          </p:cNvCxnSpPr>
          <p:nvPr/>
        </p:nvCxnSpPr>
        <p:spPr>
          <a:xfrm>
            <a:off x="5753844" y="1676990"/>
            <a:ext cx="0" cy="4329772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176B5AE-6A05-4335-9DE3-1FB9CFF32A4F}"/>
              </a:ext>
            </a:extLst>
          </p:cNvPr>
          <p:cNvSpPr txBox="1"/>
          <p:nvPr/>
        </p:nvSpPr>
        <p:spPr>
          <a:xfrm>
            <a:off x="293335" y="1625372"/>
            <a:ext cx="5406918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Problem:</a:t>
            </a:r>
          </a:p>
          <a:p>
            <a:endParaRPr lang="en-US" sz="3600" dirty="0"/>
          </a:p>
          <a:p>
            <a:pPr lvl="1"/>
            <a:r>
              <a:rPr lang="en-US" sz="2400" dirty="0"/>
              <a:t>- Vanilla image available on AWS or Azure. </a:t>
            </a:r>
          </a:p>
          <a:p>
            <a:pPr marL="742950" lvl="1" indent="-285750">
              <a:buFontTx/>
              <a:buChar char="-"/>
            </a:pPr>
            <a:r>
              <a:rPr lang="en-US" sz="2400" dirty="0"/>
              <a:t>Option to use </a:t>
            </a:r>
            <a:r>
              <a:rPr lang="en-US" sz="2400" dirty="0" err="1"/>
              <a:t>Esdenera</a:t>
            </a:r>
            <a:r>
              <a:rPr lang="en-US" sz="2400" dirty="0"/>
              <a:t> Firewall 3 (NVA based on OpenBSD).</a:t>
            </a:r>
          </a:p>
          <a:p>
            <a:pPr marL="742950" lvl="1" indent="-285750">
              <a:buFontTx/>
              <a:buChar char="-"/>
            </a:pPr>
            <a:r>
              <a:rPr lang="en-US" sz="2400" dirty="0"/>
              <a:t>Our current documentation is not working – Needs TLC.</a:t>
            </a:r>
          </a:p>
          <a:p>
            <a:pPr lvl="1"/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3CB60D-B70D-4669-A25C-D0680C8250B6}"/>
              </a:ext>
            </a:extLst>
          </p:cNvPr>
          <p:cNvSpPr txBox="1"/>
          <p:nvPr/>
        </p:nvSpPr>
        <p:spPr>
          <a:xfrm>
            <a:off x="6161993" y="1485262"/>
            <a:ext cx="5791573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Solution:</a:t>
            </a:r>
          </a:p>
          <a:p>
            <a:endParaRPr lang="en-US" sz="2800" dirty="0"/>
          </a:p>
          <a:p>
            <a:pPr marL="742950" lvl="1" indent="-285750">
              <a:buFontTx/>
              <a:buChar char="-"/>
            </a:pPr>
            <a:r>
              <a:rPr lang="en-US" sz="2400" dirty="0"/>
              <a:t>Bake your own image.</a:t>
            </a:r>
          </a:p>
          <a:p>
            <a:pPr marL="742950" lvl="1" indent="-285750">
              <a:buFontTx/>
              <a:buChar char="-"/>
            </a:pPr>
            <a:r>
              <a:rPr lang="en-US" sz="2400" dirty="0"/>
              <a:t>Based on scripts from core OpenBSD </a:t>
            </a:r>
            <a:r>
              <a:rPr lang="en-US" sz="2400" dirty="0" err="1"/>
              <a:t>devs</a:t>
            </a:r>
            <a:r>
              <a:rPr lang="en-US" sz="2400" dirty="0"/>
              <a:t> (folks from </a:t>
            </a:r>
            <a:r>
              <a:rPr lang="en-US" sz="2400" dirty="0" err="1"/>
              <a:t>Esdenera</a:t>
            </a:r>
            <a:r>
              <a:rPr lang="en-US" sz="2400" dirty="0"/>
              <a:t>): </a:t>
            </a:r>
            <a:r>
              <a:rPr lang="en-US" sz="2400" dirty="0" err="1"/>
              <a:t>qemu</a:t>
            </a:r>
            <a:r>
              <a:rPr lang="en-US" sz="2400" dirty="0"/>
              <a:t>, </a:t>
            </a:r>
            <a:r>
              <a:rPr lang="en-US" sz="2400" dirty="0" err="1"/>
              <a:t>Makefile</a:t>
            </a:r>
            <a:r>
              <a:rPr lang="en-US" sz="2400" dirty="0"/>
              <a:t> et al.</a:t>
            </a:r>
          </a:p>
          <a:p>
            <a:pPr marL="742950" lvl="1" indent="-285750">
              <a:buFontTx/>
              <a:buChar char="-"/>
            </a:pPr>
            <a:r>
              <a:rPr lang="en-US" sz="2400" dirty="0"/>
              <a:t>While doing this, 3 PRs were opened to fix issues (AWS and documentation).</a:t>
            </a:r>
          </a:p>
          <a:p>
            <a:pPr marL="742950" lvl="1" indent="-285750">
              <a:buFontTx/>
              <a:buChar char="-"/>
            </a:pPr>
            <a:r>
              <a:rPr lang="en-US" sz="2400" dirty="0"/>
              <a:t>All files on </a:t>
            </a:r>
            <a:r>
              <a:rPr lang="en-US" sz="2400" dirty="0" err="1"/>
              <a:t>Github</a:t>
            </a:r>
            <a:r>
              <a:rPr lang="en-US" sz="2400" dirty="0"/>
              <a:t>:</a:t>
            </a:r>
          </a:p>
          <a:p>
            <a:pPr marL="1200150" lvl="2" indent="-285750">
              <a:buFontTx/>
              <a:buChar char="-"/>
            </a:pPr>
            <a:r>
              <a:rPr lang="en-US" sz="2400" dirty="0">
                <a:hlinkClick r:id="rId3"/>
              </a:rPr>
              <a:t>https://github.com/dcasati/cloud-openbsd</a:t>
            </a:r>
            <a:endParaRPr lang="en-US" sz="2400" dirty="0"/>
          </a:p>
          <a:p>
            <a:pPr marL="1200150" lvl="2" indent="-285750">
              <a:buFontTx/>
              <a:buChar char="-"/>
            </a:pPr>
            <a:r>
              <a:rPr lang="en-US" sz="2400" dirty="0">
                <a:hlinkClick r:id="rId4"/>
              </a:rPr>
              <a:t>https://github.com/dcasati/ports-azure</a:t>
            </a:r>
            <a:endParaRPr lang="en-US" sz="2400" dirty="0"/>
          </a:p>
          <a:p>
            <a:pPr lvl="1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52575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6857A4-1452-4FB1-90E6-C6825178E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7" y="1675226"/>
            <a:ext cx="12117703" cy="496174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9AE53B7-46C2-4DD5-8B70-6411C5652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END-TO-END TOPOLOGY - NETWORK</a:t>
            </a:r>
          </a:p>
        </p:txBody>
      </p:sp>
    </p:spTree>
    <p:extLst>
      <p:ext uri="{BB962C8B-B14F-4D97-AF65-F5344CB8AC3E}">
        <p14:creationId xmlns:p14="http://schemas.microsoft.com/office/powerpoint/2010/main" val="19612160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6857A4-1452-4FB1-90E6-C6825178E8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575"/>
          <a:stretch/>
        </p:blipFill>
        <p:spPr>
          <a:xfrm>
            <a:off x="24417" y="1675226"/>
            <a:ext cx="5262147" cy="496174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9AE53B7-46C2-4DD5-8B70-6411C5652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AWS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E9FF72-80CD-48AE-8130-B6DC827BFEE4}"/>
              </a:ext>
            </a:extLst>
          </p:cNvPr>
          <p:cNvCxnSpPr>
            <a:cxnSpLocks/>
          </p:cNvCxnSpPr>
          <p:nvPr/>
        </p:nvCxnSpPr>
        <p:spPr>
          <a:xfrm>
            <a:off x="5740736" y="1998358"/>
            <a:ext cx="0" cy="4329772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176B5AE-6A05-4335-9DE3-1FB9CFF32A4F}"/>
              </a:ext>
            </a:extLst>
          </p:cNvPr>
          <p:cNvSpPr txBox="1"/>
          <p:nvPr/>
        </p:nvSpPr>
        <p:spPr>
          <a:xfrm>
            <a:off x="5958347" y="1924664"/>
            <a:ext cx="62092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/>
              <a:t>Create a VPC with a large network (e.g.: 192.168.0.0/16)</a:t>
            </a:r>
          </a:p>
          <a:p>
            <a:pPr marL="342900" indent="-342900">
              <a:buAutoNum type="arabicPeriod"/>
            </a:pPr>
            <a:r>
              <a:rPr lang="en-US" sz="2000" dirty="0"/>
              <a:t>Carve 3 subnets (k8sDataTier, Management, VPN)</a:t>
            </a:r>
          </a:p>
          <a:p>
            <a:pPr marL="342900" indent="-342900">
              <a:buAutoNum type="arabicPeriod"/>
            </a:pPr>
            <a:r>
              <a:rPr lang="en-US" sz="2000" dirty="0"/>
              <a:t>Create the OpenBSD VM with two NICs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2000" dirty="0"/>
              <a:t>For each NIC </a:t>
            </a:r>
            <a:r>
              <a:rPr lang="en-US" sz="2000" b="1" dirty="0">
                <a:solidFill>
                  <a:srgbClr val="FF0000"/>
                </a:solidFill>
              </a:rPr>
              <a:t>disable source/</a:t>
            </a:r>
            <a:r>
              <a:rPr lang="en-US" sz="2000" b="1" dirty="0" err="1">
                <a:solidFill>
                  <a:srgbClr val="FF0000"/>
                </a:solidFill>
              </a:rPr>
              <a:t>dest</a:t>
            </a:r>
            <a:r>
              <a:rPr lang="en-US" sz="2000" b="1" dirty="0">
                <a:solidFill>
                  <a:srgbClr val="FF0000"/>
                </a:solidFill>
              </a:rPr>
              <a:t> check</a:t>
            </a: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sz="2000" dirty="0"/>
              <a:t>Add the route to Azure (e.g.: 10.0.0.0/8)</a:t>
            </a:r>
          </a:p>
          <a:p>
            <a:pPr marL="342900" indent="-342900">
              <a:buAutoNum type="arabicPeriod"/>
            </a:pPr>
            <a:r>
              <a:rPr lang="en-US" sz="2000" dirty="0"/>
              <a:t>Allow traffic on the Security Groups (ports 500, 4500 UDP)</a:t>
            </a:r>
          </a:p>
          <a:p>
            <a:pPr marL="342900" indent="-342900">
              <a:buAutoNum type="arabicPeriod"/>
            </a:pPr>
            <a:r>
              <a:rPr lang="en-US" sz="2000" dirty="0"/>
              <a:t>Attach an Elastic IP to the OpenBSD interface on the VPN subnet.</a:t>
            </a:r>
          </a:p>
          <a:p>
            <a:pPr marL="342900" indent="-342900">
              <a:buAutoNum type="arabicPeriod"/>
            </a:pPr>
            <a:r>
              <a:rPr lang="en-US" sz="2000" dirty="0"/>
              <a:t>Configure </a:t>
            </a:r>
            <a:r>
              <a:rPr lang="en-US" sz="2000" dirty="0" err="1"/>
              <a:t>OpenIKED</a:t>
            </a:r>
            <a:r>
              <a:rPr lang="en-US" sz="2000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16661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6857A4-1452-4FB1-90E6-C6825178E8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417"/>
          <a:stretch/>
        </p:blipFill>
        <p:spPr>
          <a:xfrm>
            <a:off x="7103253" y="1675226"/>
            <a:ext cx="5038867" cy="496174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9AE53B7-46C2-4DD5-8B70-6411C5652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Azure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8C4D955-1857-4AF3-9FAB-04BEFAE9ADB7}"/>
              </a:ext>
            </a:extLst>
          </p:cNvPr>
          <p:cNvCxnSpPr>
            <a:cxnSpLocks/>
          </p:cNvCxnSpPr>
          <p:nvPr/>
        </p:nvCxnSpPr>
        <p:spPr>
          <a:xfrm>
            <a:off x="6903409" y="1998358"/>
            <a:ext cx="0" cy="4329772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2AB5F9D-32C5-4187-8FB4-37E9E652EA70}"/>
              </a:ext>
            </a:extLst>
          </p:cNvPr>
          <p:cNvSpPr/>
          <p:nvPr/>
        </p:nvSpPr>
        <p:spPr>
          <a:xfrm>
            <a:off x="119275" y="1997839"/>
            <a:ext cx="673872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/>
              <a:t>Create a </a:t>
            </a:r>
            <a:r>
              <a:rPr lang="en-US" sz="2000" dirty="0" err="1"/>
              <a:t>VNet</a:t>
            </a:r>
            <a:r>
              <a:rPr lang="en-US" sz="2000" dirty="0"/>
              <a:t> with a large network (e.g.: 10.0.0.0/8)</a:t>
            </a:r>
          </a:p>
          <a:p>
            <a:pPr marL="342900" indent="-342900">
              <a:buAutoNum type="arabicPeriod"/>
            </a:pPr>
            <a:r>
              <a:rPr lang="en-US" sz="2000" dirty="0"/>
              <a:t>Carve 3 subnets (k8sDataTier, Management, VPN)</a:t>
            </a:r>
          </a:p>
          <a:p>
            <a:pPr marL="342900" indent="-342900">
              <a:buAutoNum type="arabicPeriod"/>
            </a:pPr>
            <a:r>
              <a:rPr lang="en-US" sz="2000" dirty="0"/>
              <a:t>Create the OpenBSD VM with two NICs (via Azure CLI)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2000" dirty="0"/>
              <a:t>For each NIC </a:t>
            </a:r>
            <a:r>
              <a:rPr lang="en-US" sz="2000" b="1" dirty="0">
                <a:solidFill>
                  <a:srgbClr val="FF0000"/>
                </a:solidFill>
              </a:rPr>
              <a:t>enable IP forwarding</a:t>
            </a:r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sz="2000" dirty="0"/>
              <a:t>Add the route to Azure (e.g.: 192.168.0.0/16) on the UDR</a:t>
            </a:r>
          </a:p>
          <a:p>
            <a:pPr marL="342900" indent="-342900">
              <a:buAutoNum type="arabicPeriod"/>
            </a:pPr>
            <a:r>
              <a:rPr lang="en-US" sz="2000" dirty="0"/>
              <a:t>Allow traffic on the Security Groups (ports 500, 4500 UDP)</a:t>
            </a:r>
          </a:p>
          <a:p>
            <a:pPr marL="342900" indent="-342900">
              <a:buAutoNum type="arabicPeriod"/>
            </a:pPr>
            <a:r>
              <a:rPr lang="en-US" sz="2000" dirty="0"/>
              <a:t>Attach a Public IP to the OpenBSD interface on the VPN subnet.</a:t>
            </a:r>
          </a:p>
          <a:p>
            <a:pPr marL="342900" indent="-342900">
              <a:buAutoNum type="arabicPeriod"/>
            </a:pPr>
            <a:r>
              <a:rPr lang="en-US" sz="2000" dirty="0"/>
              <a:t>Configure </a:t>
            </a:r>
            <a:r>
              <a:rPr lang="en-US" sz="2000" dirty="0" err="1"/>
              <a:t>OpenIKED</a:t>
            </a:r>
            <a:r>
              <a:rPr lang="en-US" sz="2000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53686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AE53B7-46C2-4DD5-8B70-6411C5652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OpenBSD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8C4D955-1857-4AF3-9FAB-04BEFAE9ADB7}"/>
              </a:ext>
            </a:extLst>
          </p:cNvPr>
          <p:cNvCxnSpPr>
            <a:cxnSpLocks/>
          </p:cNvCxnSpPr>
          <p:nvPr/>
        </p:nvCxnSpPr>
        <p:spPr>
          <a:xfrm>
            <a:off x="6269230" y="1998358"/>
            <a:ext cx="0" cy="4329772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2AB5F9D-32C5-4187-8FB4-37E9E652EA70}"/>
              </a:ext>
            </a:extLst>
          </p:cNvPr>
          <p:cNvSpPr/>
          <p:nvPr/>
        </p:nvSpPr>
        <p:spPr>
          <a:xfrm>
            <a:off x="290051" y="1713059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/</a:t>
            </a:r>
            <a:r>
              <a:rPr lang="en-US" b="1" dirty="0" err="1"/>
              <a:t>etc</a:t>
            </a:r>
            <a:r>
              <a:rPr lang="en-US" b="1" dirty="0"/>
              <a:t>/</a:t>
            </a:r>
            <a:r>
              <a:rPr lang="en-US" b="1" dirty="0" err="1"/>
              <a:t>iked.conf</a:t>
            </a:r>
            <a:endParaRPr lang="en-US" b="1" dirty="0"/>
          </a:p>
          <a:p>
            <a:r>
              <a:rPr lang="en-US" b="1" dirty="0"/>
              <a:t>-----------------------------------------------------------------------------------</a:t>
            </a:r>
          </a:p>
          <a:p>
            <a:r>
              <a:rPr lang="en-US" dirty="0" err="1"/>
              <a:t>local_gw</a:t>
            </a:r>
            <a:r>
              <a:rPr lang="en-US" dirty="0"/>
              <a:t> = "51.143.95.27"</a:t>
            </a:r>
          </a:p>
          <a:p>
            <a:r>
              <a:rPr lang="en-US" dirty="0" err="1"/>
              <a:t>remote_gw</a:t>
            </a:r>
            <a:r>
              <a:rPr lang="en-US" dirty="0"/>
              <a:t> = "34.233.91.14"</a:t>
            </a:r>
          </a:p>
          <a:p>
            <a:r>
              <a:rPr lang="en-US" dirty="0" err="1"/>
              <a:t>local_net</a:t>
            </a:r>
            <a:r>
              <a:rPr lang="en-US" dirty="0"/>
              <a:t> = "10.0.0.0/16"</a:t>
            </a:r>
          </a:p>
          <a:p>
            <a:r>
              <a:rPr lang="en-US" dirty="0" err="1"/>
              <a:t>remote_net</a:t>
            </a:r>
            <a:r>
              <a:rPr lang="en-US" dirty="0"/>
              <a:t> = "192.168.0.0/16”</a:t>
            </a:r>
          </a:p>
          <a:p>
            <a:r>
              <a:rPr lang="en-US" dirty="0" err="1"/>
              <a:t>kops_net</a:t>
            </a:r>
            <a:r>
              <a:rPr lang="en-US" dirty="0"/>
              <a:t> = "100.64.0.0/10"</a:t>
            </a:r>
          </a:p>
          <a:p>
            <a:r>
              <a:rPr lang="en-US" dirty="0"/>
              <a:t>state = "active"</a:t>
            </a:r>
          </a:p>
          <a:p>
            <a:endParaRPr lang="en-US" dirty="0"/>
          </a:p>
          <a:p>
            <a:r>
              <a:rPr lang="en-US" dirty="0"/>
              <a:t>ikev2 $state </a:t>
            </a:r>
            <a:r>
              <a:rPr lang="en-US" dirty="0" err="1"/>
              <a:t>ipcomp</a:t>
            </a:r>
            <a:r>
              <a:rPr lang="en-US" dirty="0"/>
              <a:t> </a:t>
            </a:r>
            <a:r>
              <a:rPr lang="en-US" dirty="0" err="1"/>
              <a:t>esp</a:t>
            </a:r>
            <a:r>
              <a:rPr lang="en-US" dirty="0"/>
              <a:t> \</a:t>
            </a:r>
          </a:p>
          <a:p>
            <a:r>
              <a:rPr lang="en-US" dirty="0"/>
              <a:t>        from $</a:t>
            </a:r>
            <a:r>
              <a:rPr lang="en-US" dirty="0" err="1"/>
              <a:t>local_gw</a:t>
            </a:r>
            <a:r>
              <a:rPr lang="en-US" dirty="0"/>
              <a:t> to $</a:t>
            </a:r>
            <a:r>
              <a:rPr lang="en-US" dirty="0" err="1"/>
              <a:t>remote_gw</a:t>
            </a:r>
            <a:r>
              <a:rPr lang="en-US" dirty="0"/>
              <a:t> \</a:t>
            </a:r>
          </a:p>
          <a:p>
            <a:r>
              <a:rPr lang="en-US" dirty="0"/>
              <a:t>        from $</a:t>
            </a:r>
            <a:r>
              <a:rPr lang="en-US" dirty="0" err="1"/>
              <a:t>local_net</a:t>
            </a:r>
            <a:r>
              <a:rPr lang="en-US" dirty="0"/>
              <a:t> to $</a:t>
            </a:r>
            <a:r>
              <a:rPr lang="en-US" dirty="0" err="1"/>
              <a:t>remote_net</a:t>
            </a:r>
            <a:r>
              <a:rPr lang="en-US" dirty="0"/>
              <a:t> peer $</a:t>
            </a:r>
            <a:r>
              <a:rPr lang="en-US" dirty="0" err="1"/>
              <a:t>remote_gw</a:t>
            </a:r>
            <a:r>
              <a:rPr lang="en-US" dirty="0"/>
              <a:t>  \</a:t>
            </a:r>
          </a:p>
          <a:p>
            <a:r>
              <a:rPr lang="en-US" dirty="0"/>
              <a:t>        </a:t>
            </a:r>
            <a:r>
              <a:rPr lang="en-US" dirty="0" err="1"/>
              <a:t>psk</a:t>
            </a:r>
            <a:r>
              <a:rPr lang="en-US" dirty="0"/>
              <a:t> "1BigSecret”</a:t>
            </a:r>
          </a:p>
          <a:p>
            <a:endParaRPr lang="en-US" dirty="0"/>
          </a:p>
          <a:p>
            <a:r>
              <a:rPr lang="en-US" dirty="0"/>
              <a:t>ikev2 $state </a:t>
            </a:r>
            <a:r>
              <a:rPr lang="en-US" dirty="0" err="1"/>
              <a:t>ipcomp</a:t>
            </a:r>
            <a:r>
              <a:rPr lang="en-US" dirty="0"/>
              <a:t> </a:t>
            </a:r>
            <a:r>
              <a:rPr lang="en-US" dirty="0" err="1"/>
              <a:t>esp</a:t>
            </a:r>
            <a:r>
              <a:rPr lang="en-US" dirty="0"/>
              <a:t> \</a:t>
            </a:r>
          </a:p>
          <a:p>
            <a:r>
              <a:rPr lang="en-US" dirty="0"/>
              <a:t>        from $</a:t>
            </a:r>
            <a:r>
              <a:rPr lang="en-US" dirty="0" err="1"/>
              <a:t>local_gw</a:t>
            </a:r>
            <a:r>
              <a:rPr lang="en-US" dirty="0"/>
              <a:t> to $</a:t>
            </a:r>
            <a:r>
              <a:rPr lang="en-US" dirty="0" err="1"/>
              <a:t>remote_gw</a:t>
            </a:r>
            <a:r>
              <a:rPr lang="en-US" dirty="0"/>
              <a:t> \</a:t>
            </a:r>
          </a:p>
          <a:p>
            <a:r>
              <a:rPr lang="en-US" dirty="0"/>
              <a:t>        from $</a:t>
            </a:r>
            <a:r>
              <a:rPr lang="en-US" dirty="0" err="1"/>
              <a:t>kops_net</a:t>
            </a:r>
            <a:r>
              <a:rPr lang="en-US" dirty="0"/>
              <a:t> to $</a:t>
            </a:r>
            <a:r>
              <a:rPr lang="en-US" dirty="0" err="1"/>
              <a:t>remote_net</a:t>
            </a:r>
            <a:r>
              <a:rPr lang="en-US" dirty="0"/>
              <a:t> peer $</a:t>
            </a:r>
            <a:r>
              <a:rPr lang="en-US" dirty="0" err="1"/>
              <a:t>remote_gw</a:t>
            </a:r>
            <a:r>
              <a:rPr lang="en-US" dirty="0"/>
              <a:t>  \</a:t>
            </a:r>
          </a:p>
          <a:p>
            <a:r>
              <a:rPr lang="en-US" dirty="0"/>
              <a:t>        </a:t>
            </a:r>
            <a:r>
              <a:rPr lang="en-US" dirty="0" err="1"/>
              <a:t>psk</a:t>
            </a:r>
            <a:r>
              <a:rPr lang="en-US" dirty="0"/>
              <a:t> "1BigSecret”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52F62E-15BA-4955-A551-A6E4BBADE673}"/>
              </a:ext>
            </a:extLst>
          </p:cNvPr>
          <p:cNvSpPr txBox="1"/>
          <p:nvPr/>
        </p:nvSpPr>
        <p:spPr>
          <a:xfrm>
            <a:off x="290051" y="1343841"/>
            <a:ext cx="1925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Configuration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5E913B-015E-D54E-88B6-458A3CD4C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051" y="2380194"/>
            <a:ext cx="5708792" cy="345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575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AE53B7-46C2-4DD5-8B70-6411C5652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OpenBSD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8C4D955-1857-4AF3-9FAB-04BEFAE9ADB7}"/>
              </a:ext>
            </a:extLst>
          </p:cNvPr>
          <p:cNvCxnSpPr>
            <a:cxnSpLocks/>
          </p:cNvCxnSpPr>
          <p:nvPr/>
        </p:nvCxnSpPr>
        <p:spPr>
          <a:xfrm>
            <a:off x="6269230" y="1998358"/>
            <a:ext cx="0" cy="4329772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371F239-712D-428B-A0DD-F9B4D98BF53A}"/>
              </a:ext>
            </a:extLst>
          </p:cNvPr>
          <p:cNvSpPr/>
          <p:nvPr/>
        </p:nvSpPr>
        <p:spPr>
          <a:xfrm>
            <a:off x="6386051" y="249682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# </a:t>
            </a:r>
            <a:r>
              <a:rPr lang="en-US" b="1" dirty="0" err="1"/>
              <a:t>rcctl</a:t>
            </a:r>
            <a:r>
              <a:rPr lang="en-US" b="1" dirty="0"/>
              <a:t> enable </a:t>
            </a:r>
            <a:r>
              <a:rPr lang="en-US" b="1" dirty="0" err="1"/>
              <a:t>iked</a:t>
            </a:r>
            <a:endParaRPr lang="en-US" b="1" dirty="0"/>
          </a:p>
          <a:p>
            <a:r>
              <a:rPr lang="en-US" b="1" dirty="0"/>
              <a:t># </a:t>
            </a:r>
            <a:r>
              <a:rPr lang="en-US" b="1" dirty="0" err="1"/>
              <a:t>rcctl</a:t>
            </a:r>
            <a:r>
              <a:rPr lang="en-US" b="1" dirty="0"/>
              <a:t> start </a:t>
            </a:r>
            <a:r>
              <a:rPr lang="en-US" b="1" dirty="0" err="1"/>
              <a:t>iked</a:t>
            </a:r>
            <a:endParaRPr lang="en-US" b="1" dirty="0"/>
          </a:p>
          <a:p>
            <a:r>
              <a:rPr lang="en-US" b="1" dirty="0"/>
              <a:t># </a:t>
            </a:r>
            <a:r>
              <a:rPr lang="en-US" b="1" dirty="0" err="1"/>
              <a:t>sysctl</a:t>
            </a:r>
            <a:r>
              <a:rPr lang="en-US" b="1" dirty="0"/>
              <a:t> –w </a:t>
            </a:r>
            <a:r>
              <a:rPr lang="en-US" b="1" dirty="0" err="1"/>
              <a:t>net.inet.ip.forwarding</a:t>
            </a:r>
            <a:r>
              <a:rPr lang="en-US" b="1" dirty="0"/>
              <a:t>=1</a:t>
            </a:r>
          </a:p>
          <a:p>
            <a:endParaRPr lang="en-US" b="1" dirty="0"/>
          </a:p>
          <a:p>
            <a:r>
              <a:rPr lang="en-US" b="1" dirty="0"/>
              <a:t>To check if </a:t>
            </a:r>
            <a:r>
              <a:rPr lang="en-US" b="1" dirty="0" err="1"/>
              <a:t>Ipsec</a:t>
            </a:r>
            <a:r>
              <a:rPr lang="en-US" b="1" dirty="0"/>
              <a:t> is working:</a:t>
            </a:r>
          </a:p>
          <a:p>
            <a:r>
              <a:rPr lang="en-US" b="1" dirty="0"/>
              <a:t># </a:t>
            </a:r>
            <a:r>
              <a:rPr lang="en-US" b="1" dirty="0" err="1"/>
              <a:t>ipsecctl</a:t>
            </a:r>
            <a:r>
              <a:rPr lang="en-US" b="1" dirty="0"/>
              <a:t> –</a:t>
            </a:r>
            <a:r>
              <a:rPr lang="en-US" b="1" dirty="0" err="1"/>
              <a:t>sa</a:t>
            </a:r>
            <a:endParaRPr lang="en-US" b="1" dirty="0"/>
          </a:p>
          <a:p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524B8B-2AD0-4140-B522-AC0A702FF25C}"/>
              </a:ext>
            </a:extLst>
          </p:cNvPr>
          <p:cNvSpPr txBox="1"/>
          <p:nvPr/>
        </p:nvSpPr>
        <p:spPr>
          <a:xfrm>
            <a:off x="6445056" y="1944283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Commands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118834-0E50-2F4B-AD6C-C8CDB4010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05948"/>
            <a:ext cx="6212426" cy="261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6497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C3543C-823D-4B05-B33C-2FFEE1053FBF}"/>
              </a:ext>
            </a:extLst>
          </p:cNvPr>
          <p:cNvSpPr/>
          <p:nvPr/>
        </p:nvSpPr>
        <p:spPr>
          <a:xfrm>
            <a:off x="1472132" y="3102056"/>
            <a:ext cx="475162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Lessons Learned</a:t>
            </a:r>
          </a:p>
        </p:txBody>
      </p:sp>
    </p:spTree>
    <p:extLst>
      <p:ext uri="{BB962C8B-B14F-4D97-AF65-F5344CB8AC3E}">
        <p14:creationId xmlns:p14="http://schemas.microsoft.com/office/powerpoint/2010/main" val="2001483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7CBC4-E609-4315-8367-3B98CB12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965199"/>
            <a:ext cx="7579348" cy="5445992"/>
          </a:xfr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Ignite your curiosity by showing a real use case of an engineering exercise.</a:t>
            </a:r>
            <a:b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sz="3600" i="1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C3543C-823D-4B05-B33C-2FFEE1053FBF}"/>
              </a:ext>
            </a:extLst>
          </p:cNvPr>
          <p:cNvSpPr/>
          <p:nvPr/>
        </p:nvSpPr>
        <p:spPr>
          <a:xfrm>
            <a:off x="221693" y="3143620"/>
            <a:ext cx="38543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Key objective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C5A00E-4C37-FA4A-888E-23FBA582F907}"/>
              </a:ext>
            </a:extLst>
          </p:cNvPr>
          <p:cNvCxnSpPr>
            <a:cxnSpLocks/>
          </p:cNvCxnSpPr>
          <p:nvPr/>
        </p:nvCxnSpPr>
        <p:spPr>
          <a:xfrm>
            <a:off x="4380588" y="1364513"/>
            <a:ext cx="0" cy="4329772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6022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0557FB-856D-4048-BAD8-681F726BA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60" y="1564614"/>
            <a:ext cx="11035857" cy="518277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F80CBD-61E9-4063-97BE-86F32BD1A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Pressing all of the right buttons</a:t>
            </a:r>
            <a:endParaRPr lang="en-US" sz="3200" kern="1200" dirty="0"/>
          </a:p>
        </p:txBody>
      </p:sp>
    </p:spTree>
    <p:extLst>
      <p:ext uri="{BB962C8B-B14F-4D97-AF65-F5344CB8AC3E}">
        <p14:creationId xmlns:p14="http://schemas.microsoft.com/office/powerpoint/2010/main" val="17544276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1C773C-312F-D942-86A4-8B99F8835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453" y="0"/>
            <a:ext cx="56490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380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7CBC4-E609-4315-8367-3B98CB12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</a:t>
            </a:r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eploy </a:t>
            </a:r>
            <a:r>
              <a:rPr lang="en-US" sz="54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Cassandra</a:t>
            </a:r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on top of </a:t>
            </a:r>
            <a:r>
              <a:rPr lang="en-US" sz="54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Kubernetes</a:t>
            </a:r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i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spanning two clouds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C3543C-823D-4B05-B33C-2FFEE1053FBF}"/>
              </a:ext>
            </a:extLst>
          </p:cNvPr>
          <p:cNvSpPr/>
          <p:nvPr/>
        </p:nvSpPr>
        <p:spPr>
          <a:xfrm>
            <a:off x="1472132" y="3102056"/>
            <a:ext cx="273485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Our goal:</a:t>
            </a:r>
          </a:p>
        </p:txBody>
      </p:sp>
    </p:spTree>
    <p:extLst>
      <p:ext uri="{BB962C8B-B14F-4D97-AF65-F5344CB8AC3E}">
        <p14:creationId xmlns:p14="http://schemas.microsoft.com/office/powerpoint/2010/main" val="32551858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ign lit up at night&#10;&#10;Description generated with very high confidence">
            <a:extLst>
              <a:ext uri="{FF2B5EF4-FFF2-40B4-BE49-F238E27FC236}">
                <a16:creationId xmlns:a16="http://schemas.microsoft.com/office/drawing/2014/main" id="{4CCF8133-80F1-4D7D-9631-E67785682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" r="226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456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3ABDDD-3286-4940-9093-4E122EBE1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847326"/>
            <a:ext cx="10905066" cy="4050001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9AE53B7-46C2-4DD5-8B70-6411C5652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END-TO-END TOPOLOGY - KUBERNETES</a:t>
            </a:r>
          </a:p>
        </p:txBody>
      </p:sp>
    </p:spTree>
    <p:extLst>
      <p:ext uri="{BB962C8B-B14F-4D97-AF65-F5344CB8AC3E}">
        <p14:creationId xmlns:p14="http://schemas.microsoft.com/office/powerpoint/2010/main" val="16288023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3ABDDD-3286-4940-9093-4E122EBE1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847326"/>
            <a:ext cx="10905066" cy="4050001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9AE53B7-46C2-4DD5-8B70-6411C5652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END-TO-END TOPOLOGY </a:t>
            </a:r>
            <a:r>
              <a:rPr lang="en-US" sz="3200" dirty="0"/>
              <a:t> WITH CASSANDRA !</a:t>
            </a:r>
            <a:endParaRPr lang="en-US" sz="3200" kern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ABB95C-6E49-4D7E-91C1-8B53BB08EF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51" b="8203"/>
          <a:stretch/>
        </p:blipFill>
        <p:spPr>
          <a:xfrm>
            <a:off x="1310568" y="2558059"/>
            <a:ext cx="3194387" cy="38104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E471E9-D5FE-41AB-A440-F224B5FC96F2}"/>
              </a:ext>
            </a:extLst>
          </p:cNvPr>
          <p:cNvSpPr txBox="1"/>
          <p:nvPr/>
        </p:nvSpPr>
        <p:spPr>
          <a:xfrm>
            <a:off x="2417275" y="4542772"/>
            <a:ext cx="980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AWS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2AD2F3-69C9-41F7-86E8-6639757114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51" b="8203"/>
          <a:stretch/>
        </p:blipFill>
        <p:spPr>
          <a:xfrm>
            <a:off x="8354146" y="2625458"/>
            <a:ext cx="3194387" cy="38104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8A7715-3B4F-4480-8A2D-49ADAD628565}"/>
              </a:ext>
            </a:extLst>
          </p:cNvPr>
          <p:cNvSpPr txBox="1"/>
          <p:nvPr/>
        </p:nvSpPr>
        <p:spPr>
          <a:xfrm>
            <a:off x="9376074" y="4604116"/>
            <a:ext cx="1327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AZURE</a:t>
            </a: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CBD47BB2-0661-4B96-8680-E97982EF1D8F}"/>
              </a:ext>
            </a:extLst>
          </p:cNvPr>
          <p:cNvSpPr/>
          <p:nvPr/>
        </p:nvSpPr>
        <p:spPr>
          <a:xfrm>
            <a:off x="4462563" y="4693112"/>
            <a:ext cx="3891583" cy="58477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1511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6857A4-1452-4FB1-90E6-C6825178E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7" y="1675226"/>
            <a:ext cx="12117703" cy="496174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9AE53B7-46C2-4DD5-8B70-6411C5652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END-TO-END TOPOLOGY -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C35EA-D216-7B44-9FB9-9E151CC648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51" b="8203"/>
          <a:stretch/>
        </p:blipFill>
        <p:spPr>
          <a:xfrm>
            <a:off x="864582" y="3021356"/>
            <a:ext cx="543605" cy="6484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F0E592-C113-8341-8F5D-D9B01DE72E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51" b="8203"/>
          <a:stretch/>
        </p:blipFill>
        <p:spPr>
          <a:xfrm>
            <a:off x="10697430" y="2905532"/>
            <a:ext cx="543605" cy="648436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5072F59-5EDE-BC48-8B51-F026B319D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726304"/>
              </p:ext>
            </p:extLst>
          </p:nvPr>
        </p:nvGraphicFramePr>
        <p:xfrm>
          <a:off x="8026401" y="6150640"/>
          <a:ext cx="3594798" cy="275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7449">
                  <a:extLst>
                    <a:ext uri="{9D8B030D-6E8A-4147-A177-3AD203B41FA5}">
                      <a16:colId xmlns:a16="http://schemas.microsoft.com/office/drawing/2014/main" val="206638702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47812508"/>
                    </a:ext>
                  </a:extLst>
                </a:gridCol>
                <a:gridCol w="1664399">
                  <a:extLst>
                    <a:ext uri="{9D8B030D-6E8A-4147-A177-3AD203B41FA5}">
                      <a16:colId xmlns:a16="http://schemas.microsoft.com/office/drawing/2014/main" val="1836004766"/>
                    </a:ext>
                  </a:extLst>
                </a:gridCol>
              </a:tblGrid>
              <a:tr h="275560">
                <a:tc>
                  <a:txBody>
                    <a:bodyPr/>
                    <a:lstStyle/>
                    <a:p>
                      <a:r>
                        <a:rPr lang="en-US" sz="1200" b="1" spc="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100.64.0.0/10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spc="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10.0.1.4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spc="0" dirty="0">
                          <a:latin typeface="Segoe UI Historic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KOPS Network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877633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D96093-CA30-DF41-9490-658DA9B4D174}"/>
              </a:ext>
            </a:extLst>
          </p:cNvPr>
          <p:cNvCxnSpPr>
            <a:endCxn id="4" idx="3"/>
          </p:cNvCxnSpPr>
          <p:nvPr/>
        </p:nvCxnSpPr>
        <p:spPr>
          <a:xfrm flipH="1" flipV="1">
            <a:off x="1408187" y="3345574"/>
            <a:ext cx="6618214" cy="294293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243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6857A4-1452-4FB1-90E6-C6825178E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7" y="1675226"/>
            <a:ext cx="12117703" cy="496174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9AE53B7-46C2-4DD5-8B70-6411C5652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END-TO-END TOPOLOGY -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C35EA-D216-7B44-9FB9-9E151CC648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51" b="8203"/>
          <a:stretch/>
        </p:blipFill>
        <p:spPr>
          <a:xfrm>
            <a:off x="864582" y="3021356"/>
            <a:ext cx="543605" cy="6484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F0E592-C113-8341-8F5D-D9B01DE72E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51" b="8203"/>
          <a:stretch/>
        </p:blipFill>
        <p:spPr>
          <a:xfrm>
            <a:off x="10697430" y="2905532"/>
            <a:ext cx="543605" cy="64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0389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C3543C-823D-4B05-B33C-2FFEE1053FBF}"/>
              </a:ext>
            </a:extLst>
          </p:cNvPr>
          <p:cNvSpPr/>
          <p:nvPr/>
        </p:nvSpPr>
        <p:spPr>
          <a:xfrm>
            <a:off x="1472132" y="3102056"/>
            <a:ext cx="185499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257842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9002C0-4AE9-4FFC-AE81-45A165D21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9B46B1C-DC10-4BCF-98EE-226F09AA65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490253"/>
              </p:ext>
            </p:extLst>
          </p:nvPr>
        </p:nvGraphicFramePr>
        <p:xfrm>
          <a:off x="321564" y="2057400"/>
          <a:ext cx="9792038" cy="2468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92038">
                  <a:extLst>
                    <a:ext uri="{9D8B030D-6E8A-4147-A177-3AD203B41FA5}">
                      <a16:colId xmlns:a16="http://schemas.microsoft.com/office/drawing/2014/main" val="1455607272"/>
                    </a:ext>
                  </a:extLst>
                </a:gridCol>
              </a:tblGrid>
              <a:tr h="7630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dirty="0" err="1"/>
                        <a:t>Hashicorp’s</a:t>
                      </a:r>
                      <a:r>
                        <a:rPr lang="en-US" sz="4800" dirty="0"/>
                        <a:t> Terraform Templates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550284"/>
                  </a:ext>
                </a:extLst>
              </a:tr>
              <a:tr h="7630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dirty="0" err="1"/>
                        <a:t>Hashicorp’s</a:t>
                      </a:r>
                      <a:r>
                        <a:rPr lang="en-US" sz="4800" dirty="0"/>
                        <a:t> Packer to build the images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730575"/>
                  </a:ext>
                </a:extLst>
              </a:tr>
              <a:tr h="526368">
                <a:tc>
                  <a:txBody>
                    <a:bodyPr/>
                    <a:lstStyle/>
                    <a:p>
                      <a:r>
                        <a:rPr lang="en-US" sz="4800" dirty="0"/>
                        <a:t>Highly Available Solutions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0250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0095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7CBC4-E609-4315-8367-3B98CB12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What?</a:t>
            </a:r>
            <a:b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Why?</a:t>
            </a:r>
            <a:b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Where?</a:t>
            </a:r>
            <a:b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How?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C3543C-823D-4B05-B33C-2FFEE1053FBF}"/>
              </a:ext>
            </a:extLst>
          </p:cNvPr>
          <p:cNvSpPr/>
          <p:nvPr/>
        </p:nvSpPr>
        <p:spPr>
          <a:xfrm>
            <a:off x="1472132" y="3102056"/>
            <a:ext cx="20201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Main()</a:t>
            </a:r>
          </a:p>
        </p:txBody>
      </p:sp>
    </p:spTree>
    <p:extLst>
      <p:ext uri="{BB962C8B-B14F-4D97-AF65-F5344CB8AC3E}">
        <p14:creationId xmlns:p14="http://schemas.microsoft.com/office/powerpoint/2010/main" val="37007666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7CBC4-E609-4315-8367-3B98CB12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965199"/>
            <a:ext cx="7579348" cy="54459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better view of the design choices when connecting public clouds</a:t>
            </a:r>
            <a:b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Understand that failures will happen – and that’s ok</a:t>
            </a:r>
            <a:b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Reach out for help. Talk to </a:t>
            </a:r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the community</a:t>
            </a:r>
            <a:b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sz="3600" i="1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C3543C-823D-4B05-B33C-2FFEE1053FBF}"/>
              </a:ext>
            </a:extLst>
          </p:cNvPr>
          <p:cNvSpPr/>
          <p:nvPr/>
        </p:nvSpPr>
        <p:spPr>
          <a:xfrm>
            <a:off x="221693" y="3143620"/>
            <a:ext cx="415889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Key takeaways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C5A00E-4C37-FA4A-888E-23FBA582F907}"/>
              </a:ext>
            </a:extLst>
          </p:cNvPr>
          <p:cNvCxnSpPr>
            <a:cxnSpLocks/>
          </p:cNvCxnSpPr>
          <p:nvPr/>
        </p:nvCxnSpPr>
        <p:spPr>
          <a:xfrm>
            <a:off x="4380588" y="1364513"/>
            <a:ext cx="0" cy="4329772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5274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C3543C-823D-4B05-B33C-2FFEE1053FBF}"/>
              </a:ext>
            </a:extLst>
          </p:cNvPr>
          <p:cNvSpPr/>
          <p:nvPr/>
        </p:nvSpPr>
        <p:spPr>
          <a:xfrm>
            <a:off x="1472132" y="3102056"/>
            <a:ext cx="149912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5900148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88EA2-0D08-E44A-B6AD-91180D9D7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34535" cy="1994392"/>
          </a:xfrm>
        </p:spPr>
        <p:txBody>
          <a:bodyPr>
            <a:normAutofit/>
          </a:bodyPr>
          <a:lstStyle/>
          <a:p>
            <a:r>
              <a:rPr lang="en-US" sz="4800" dirty="0"/>
              <a:t>Let’s talk</a:t>
            </a:r>
            <a:br>
              <a:rPr lang="en-US" sz="4800" dirty="0"/>
            </a:br>
            <a:endParaRPr lang="en-US" sz="4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2A6302-FAA0-5349-849D-8C842DA6A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090" y="294947"/>
            <a:ext cx="3118813" cy="311881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A9C167-6C34-DA49-90E4-A4E0156049A0}"/>
              </a:ext>
            </a:extLst>
          </p:cNvPr>
          <p:cNvSpPr txBox="1"/>
          <p:nvPr/>
        </p:nvSpPr>
        <p:spPr>
          <a:xfrm>
            <a:off x="3794411" y="3561813"/>
            <a:ext cx="433169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4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diegocasati</a:t>
            </a:r>
            <a:r>
              <a:rPr lang="en-US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@twitter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DC8D91-14E9-9444-9311-E32AA8AABBAB}"/>
              </a:ext>
            </a:extLst>
          </p:cNvPr>
          <p:cNvSpPr/>
          <p:nvPr/>
        </p:nvSpPr>
        <p:spPr>
          <a:xfrm>
            <a:off x="1975801" y="4325419"/>
            <a:ext cx="83553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3600" dirty="0"/>
              <a:t>https://</a:t>
            </a:r>
            <a:r>
              <a:rPr lang="en-US" sz="3600" dirty="0" err="1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dcasati</a:t>
            </a:r>
            <a:r>
              <a:rPr lang="en-US" sz="3600" dirty="0"/>
              <a:t>/cross-cloud-</a:t>
            </a:r>
            <a:r>
              <a:rPr lang="en-US" sz="3600" dirty="0" err="1"/>
              <a:t>vpn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78922739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7CBC4-E609-4315-8367-3B98CB12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</a:t>
            </a:r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eploy </a:t>
            </a:r>
            <a:r>
              <a:rPr lang="en-US" sz="54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Cassandra</a:t>
            </a:r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on top of </a:t>
            </a:r>
            <a:r>
              <a:rPr lang="en-US" sz="54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Kubernetes</a:t>
            </a:r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i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spanning two clouds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C3543C-823D-4B05-B33C-2FFEE1053FBF}"/>
              </a:ext>
            </a:extLst>
          </p:cNvPr>
          <p:cNvSpPr/>
          <p:nvPr/>
        </p:nvSpPr>
        <p:spPr>
          <a:xfrm>
            <a:off x="1472132" y="3102056"/>
            <a:ext cx="20213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What?</a:t>
            </a:r>
          </a:p>
        </p:txBody>
      </p:sp>
    </p:spTree>
    <p:extLst>
      <p:ext uri="{BB962C8B-B14F-4D97-AF65-F5344CB8AC3E}">
        <p14:creationId xmlns:p14="http://schemas.microsoft.com/office/powerpoint/2010/main" val="2913066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742F2D-54D2-A247-BBD4-D54870C1A8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6" t="1777" r="3619"/>
          <a:stretch/>
        </p:blipFill>
        <p:spPr>
          <a:xfrm>
            <a:off x="20" y="121920"/>
            <a:ext cx="6105635" cy="67360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20350F-13D3-C640-8B68-DD4789914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5735" y="640081"/>
            <a:ext cx="4806184" cy="3352473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Wait? What? Let me check online</a:t>
            </a:r>
          </a:p>
        </p:txBody>
      </p:sp>
    </p:spTree>
    <p:extLst>
      <p:ext uri="{BB962C8B-B14F-4D97-AF65-F5344CB8AC3E}">
        <p14:creationId xmlns:p14="http://schemas.microsoft.com/office/powerpoint/2010/main" val="396365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7CBC4-E609-4315-8367-3B98CB12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Proactive</a:t>
            </a:r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exercise simulating Customers looking to (1) </a:t>
            </a:r>
            <a:r>
              <a:rPr lang="en-US" sz="54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migrate</a:t>
            </a:r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or have their workload (2) </a:t>
            </a:r>
            <a:r>
              <a:rPr lang="en-US" sz="54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spanning</a:t>
            </a:r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in two clouds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C3543C-823D-4B05-B33C-2FFEE1053FBF}"/>
              </a:ext>
            </a:extLst>
          </p:cNvPr>
          <p:cNvSpPr/>
          <p:nvPr/>
        </p:nvSpPr>
        <p:spPr>
          <a:xfrm>
            <a:off x="1472132" y="3102056"/>
            <a:ext cx="17661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734431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14164</TotalTime>
  <Words>1258</Words>
  <Application>Microsoft Macintosh PowerPoint</Application>
  <PresentationFormat>Widescreen</PresentationFormat>
  <Paragraphs>301</Paragraphs>
  <Slides>62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0" baseType="lpstr">
      <vt:lpstr>Arial</vt:lpstr>
      <vt:lpstr>Calibri</vt:lpstr>
      <vt:lpstr>Calibri Light</vt:lpstr>
      <vt:lpstr>Phosphate Inline</vt:lpstr>
      <vt:lpstr>Segoe UI</vt:lpstr>
      <vt:lpstr>Segoe UI Historic</vt:lpstr>
      <vt:lpstr>Segoe UI Symbol</vt:lpstr>
      <vt:lpstr>Office Theme</vt:lpstr>
      <vt:lpstr>Cross-Cloud Connectivity</vt:lpstr>
      <vt:lpstr>PowerPoint Presentation</vt:lpstr>
      <vt:lpstr>PowerPoint Presentation</vt:lpstr>
      <vt:lpstr>Cross-Cloud Connectivity</vt:lpstr>
      <vt:lpstr>  Ignite your curiosity by showing a real use case of an engineering exercise.  </vt:lpstr>
      <vt:lpstr>What? Why? Where? How?</vt:lpstr>
      <vt:lpstr>Deploy Cassandra on top of Kubernetes spanning two clouds</vt:lpstr>
      <vt:lpstr>Wait? What? Let me check online</vt:lpstr>
      <vt:lpstr>Proactive exercise simulating Customers looking to (1) migrate or have their workload (2) spanning in two clouds </vt:lpstr>
      <vt:lpstr>Why?</vt:lpstr>
      <vt:lpstr>Why?</vt:lpstr>
      <vt:lpstr>AWS Azure</vt:lpstr>
      <vt:lpstr> site-to-site VPN between the clouds using open source components </vt:lpstr>
      <vt:lpstr>END-TO-END TOPOLOGY - NETWORK</vt:lpstr>
      <vt:lpstr>PowerPoint Presentation</vt:lpstr>
      <vt:lpstr>Common Vocabulary</vt:lpstr>
      <vt:lpstr>AWS Vocabulary</vt:lpstr>
      <vt:lpstr>Azure Vocabulary</vt:lpstr>
      <vt:lpstr>Let’s breakdown the solution</vt:lpstr>
      <vt:lpstr>The solution – in pieces</vt:lpstr>
      <vt:lpstr>Cassandra</vt:lpstr>
      <vt:lpstr>Apache Cassandra is a free and open-source distributed NoSQL database management system designed to handle large amounts of data across many commodity servers, providing high availability with no single point of failure</vt:lpstr>
      <vt:lpstr>Kubernetes</vt:lpstr>
      <vt:lpstr>Kubernetes is an open-source system for automating deployment, scaling, and management of containerized applications.  </vt:lpstr>
      <vt:lpstr>PowerPoint Presentation</vt:lpstr>
      <vt:lpstr>ACS-Engine https://github.com/Azure/acs-engine</vt:lpstr>
      <vt:lpstr>KOPS https://github.com/kubernetes/kops</vt:lpstr>
      <vt:lpstr>Network</vt:lpstr>
      <vt:lpstr>OSI Model – It’s 1999 all over again</vt:lpstr>
      <vt:lpstr>PowerPoint Presentation</vt:lpstr>
      <vt:lpstr>PowerPoint Presentation</vt:lpstr>
      <vt:lpstr>PowerPoint Presentation</vt:lpstr>
      <vt:lpstr>IPsec and its  RFCs –  This is HARD! </vt:lpstr>
      <vt:lpstr>PowerPoint Presentation</vt:lpstr>
      <vt:lpstr>The solution – in pieces</vt:lpstr>
      <vt:lpstr>What failed?</vt:lpstr>
      <vt:lpstr>#FAIL!</vt:lpstr>
      <vt:lpstr>What worked?</vt:lpstr>
      <vt:lpstr>#IT_WORKS!</vt:lpstr>
      <vt:lpstr>PowerPoint Presentation</vt:lpstr>
      <vt:lpstr>The solution – in pieces</vt:lpstr>
      <vt:lpstr>Why OpenBSD?</vt:lpstr>
      <vt:lpstr>Why OpenBSD?</vt:lpstr>
      <vt:lpstr>END-TO-END TOPOLOGY - NETWORK</vt:lpstr>
      <vt:lpstr>AWS</vt:lpstr>
      <vt:lpstr>Azure</vt:lpstr>
      <vt:lpstr>OpenBSD</vt:lpstr>
      <vt:lpstr>OpenBSD</vt:lpstr>
      <vt:lpstr>PowerPoint Presentation</vt:lpstr>
      <vt:lpstr>Pressing all of the right buttons</vt:lpstr>
      <vt:lpstr>PowerPoint Presentation</vt:lpstr>
      <vt:lpstr>Deploy Cassandra on top of Kubernetes spanning two clouds</vt:lpstr>
      <vt:lpstr>PowerPoint Presentation</vt:lpstr>
      <vt:lpstr>END-TO-END TOPOLOGY - KUBERNETES</vt:lpstr>
      <vt:lpstr>END-TO-END TOPOLOGY  WITH CASSANDRA !</vt:lpstr>
      <vt:lpstr>END-TO-END TOPOLOGY - NETWORK</vt:lpstr>
      <vt:lpstr>END-TO-END TOPOLOGY - NETWORK</vt:lpstr>
      <vt:lpstr>PowerPoint Presentation</vt:lpstr>
      <vt:lpstr>Next Steps</vt:lpstr>
      <vt:lpstr>A better view of the design choices when connecting public clouds  Understand that failures will happen – and that’s ok  Reach out for help. Talk to the community </vt:lpstr>
      <vt:lpstr>PowerPoint Presentation</vt:lpstr>
      <vt:lpstr>Let’s talk 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Cross-Cloud</dc:title>
  <dc:creator>Diego Protta Casati</dc:creator>
  <cp:lastModifiedBy>Diego Protta Casati</cp:lastModifiedBy>
  <cp:revision>107</cp:revision>
  <dcterms:created xsi:type="dcterms:W3CDTF">2017-11-08T22:11:51Z</dcterms:created>
  <dcterms:modified xsi:type="dcterms:W3CDTF">2018-03-30T00:10:43Z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dicasati@microsoft.com</vt:lpwstr>
  </property>
  <property fmtid="{D5CDD505-2E9C-101B-9397-08002B2CF9AE}" pid="5" name="MSIP_Label_f42aa342-8706-4288-bd11-ebb85995028c_SetDate">
    <vt:lpwstr>2017-11-09T01:50:17.3294822Z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